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71" r:id="rId2"/>
    <p:sldId id="304" r:id="rId3"/>
    <p:sldId id="274" r:id="rId4"/>
    <p:sldId id="277" r:id="rId5"/>
    <p:sldId id="278" r:id="rId6"/>
    <p:sldId id="279" r:id="rId7"/>
    <p:sldId id="280" r:id="rId8"/>
    <p:sldId id="272" r:id="rId9"/>
    <p:sldId id="282" r:id="rId10"/>
    <p:sldId id="283" r:id="rId11"/>
    <p:sldId id="293" r:id="rId12"/>
    <p:sldId id="294" r:id="rId13"/>
    <p:sldId id="297" r:id="rId14"/>
    <p:sldId id="298" r:id="rId15"/>
    <p:sldId id="284" r:id="rId16"/>
    <p:sldId id="299" r:id="rId17"/>
    <p:sldId id="300" r:id="rId18"/>
    <p:sldId id="301" r:id="rId19"/>
    <p:sldId id="303" r:id="rId20"/>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35B"/>
    <a:srgbClr val="B27AC7"/>
    <a:srgbClr val="5E9B9B"/>
    <a:srgbClr val="93D3C9"/>
    <a:srgbClr val="3C3C3C"/>
    <a:srgbClr val="E6550D"/>
    <a:srgbClr val="FAFAFA"/>
    <a:srgbClr val="234A94"/>
    <a:srgbClr val="1C4C76"/>
    <a:srgbClr val="6C86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1"/>
    <p:restoredTop sz="90469" autoAdjust="0"/>
  </p:normalViewPr>
  <p:slideViewPr>
    <p:cSldViewPr snapToGrid="0" snapToObjects="1">
      <p:cViewPr varScale="1">
        <p:scale>
          <a:sx n="102" d="100"/>
          <a:sy n="102" d="100"/>
        </p:scale>
        <p:origin x="480"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6F6B6-D685-432C-B8C4-6D98E0371344}" type="datetimeFigureOut">
              <a:rPr lang="es-ES" smtClean="0"/>
              <a:t>17/10/23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8307-B042-4A3A-87E9-C4B96726CCEE}" type="slidenum">
              <a:rPr lang="es-ES" smtClean="0"/>
              <a:t>‹#›</a:t>
            </a:fld>
            <a:endParaRPr lang="es-ES"/>
          </a:p>
        </p:txBody>
      </p:sp>
    </p:spTree>
    <p:extLst>
      <p:ext uri="{BB962C8B-B14F-4D97-AF65-F5344CB8AC3E}">
        <p14:creationId xmlns:p14="http://schemas.microsoft.com/office/powerpoint/2010/main" val="204806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685800" y="1143000"/>
            <a:ext cx="5486400" cy="3086100"/>
          </a:xfrm>
          <a:ln/>
        </p:spPr>
      </p:sp>
      <p:sp>
        <p:nvSpPr>
          <p:cNvPr id="37891" name="Rectangle 3"/>
          <p:cNvSpPr>
            <a:spLocks noGrp="1" noChangeArrowheads="1"/>
          </p:cNvSpPr>
          <p:nvPr>
            <p:ph type="body" idx="1"/>
          </p:nvPr>
        </p:nvSpPr>
        <p:spPr>
          <a:noFill/>
          <a:ln/>
        </p:spPr>
        <p:txBody>
          <a:bodyPr/>
          <a:lstStyle/>
          <a:p>
            <a:r>
              <a:rPr lang="es-ES" dirty="0"/>
              <a:t>Cambiar la licencia por la que aplique.</a:t>
            </a:r>
            <a:r>
              <a:rPr lang="es-ES" baseline="0" dirty="0"/>
              <a:t> </a:t>
            </a:r>
            <a:endParaRPr lang="es-ES" dirty="0"/>
          </a:p>
        </p:txBody>
      </p:sp>
    </p:spTree>
    <p:extLst>
      <p:ext uri="{BB962C8B-B14F-4D97-AF65-F5344CB8AC3E}">
        <p14:creationId xmlns:p14="http://schemas.microsoft.com/office/powerpoint/2010/main" val="88899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68307-B042-4A3A-87E9-C4B96726CCEE}" type="slidenum">
              <a:rPr lang="es-ES" smtClean="0"/>
              <a:t>3</a:t>
            </a:fld>
            <a:endParaRPr lang="es-ES"/>
          </a:p>
        </p:txBody>
      </p:sp>
    </p:spTree>
    <p:extLst>
      <p:ext uri="{BB962C8B-B14F-4D97-AF65-F5344CB8AC3E}">
        <p14:creationId xmlns:p14="http://schemas.microsoft.com/office/powerpoint/2010/main" val="93322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t>
            </a:r>
            <a:endParaRPr lang="en-US" dirty="0"/>
          </a:p>
          <a:p>
            <a:r>
              <a:rPr lang="en-US" dirty="0"/>
              <a:t>Almost 600 vocabs</a:t>
            </a:r>
            <a:r>
              <a:rPr lang="en-US" baseline="0" dirty="0"/>
              <a:t> since 2011</a:t>
            </a:r>
            <a:endParaRPr lang="en-US" dirty="0"/>
          </a:p>
        </p:txBody>
      </p:sp>
      <p:sp>
        <p:nvSpPr>
          <p:cNvPr id="4" name="Slide Number Placeholder 3"/>
          <p:cNvSpPr>
            <a:spLocks noGrp="1"/>
          </p:cNvSpPr>
          <p:nvPr>
            <p:ph type="sldNum" sz="quarter" idx="10"/>
          </p:nvPr>
        </p:nvSpPr>
        <p:spPr/>
        <p:txBody>
          <a:bodyPr/>
          <a:lstStyle/>
          <a:p>
            <a:fld id="{0F068307-B042-4A3A-87E9-C4B96726CCEE}" type="slidenum">
              <a:rPr lang="es-ES" smtClean="0"/>
              <a:t>8</a:t>
            </a:fld>
            <a:endParaRPr lang="es-ES"/>
          </a:p>
        </p:txBody>
      </p:sp>
    </p:spTree>
    <p:extLst>
      <p:ext uri="{BB962C8B-B14F-4D97-AF65-F5344CB8AC3E}">
        <p14:creationId xmlns:p14="http://schemas.microsoft.com/office/powerpoint/2010/main" val="97034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basic feature</a:t>
            </a:r>
            <a:r>
              <a:rPr lang="en-US" baseline="0" dirty="0"/>
              <a:t> is to provide main information about </a:t>
            </a:r>
            <a:r>
              <a:rPr lang="en-US" baseline="0" dirty="0" err="1"/>
              <a:t>vabularies</a:t>
            </a:r>
            <a:r>
              <a:rPr lang="en-US" baseline="0" dirty="0"/>
              <a:t>. </a:t>
            </a:r>
            <a:r>
              <a:rPr lang="en-US" baseline="0" dirty="0" err="1"/>
              <a:t>Descripci</a:t>
            </a:r>
            <a:r>
              <a:rPr lang="es-ES" baseline="0" dirty="0" err="1"/>
              <a:t>ón</a:t>
            </a:r>
            <a:r>
              <a:rPr lang="es-ES" baseline="0" dirty="0"/>
              <a:t> </a:t>
            </a:r>
            <a:r>
              <a:rPr lang="es-ES" baseline="0" dirty="0" err="1"/>
              <a:t>title</a:t>
            </a:r>
            <a:r>
              <a:rPr lang="es-ES" baseline="0" dirty="0"/>
              <a:t>, </a:t>
            </a:r>
            <a:r>
              <a:rPr lang="es-ES" baseline="0" dirty="0" err="1"/>
              <a:t>authors</a:t>
            </a:r>
            <a:r>
              <a:rPr lang="es-ES" baseline="0" dirty="0"/>
              <a:t>, </a:t>
            </a:r>
            <a:r>
              <a:rPr lang="es-ES" baseline="0" dirty="0" err="1"/>
              <a:t>language</a:t>
            </a:r>
            <a:r>
              <a:rPr lang="es-ES" baseline="0" dirty="0"/>
              <a:t>... </a:t>
            </a:r>
            <a:r>
              <a:rPr lang="es-ES" baseline="0" dirty="0" err="1"/>
              <a:t>Together</a:t>
            </a:r>
            <a:r>
              <a:rPr lang="es-ES" baseline="0" dirty="0"/>
              <a:t> </a:t>
            </a:r>
            <a:r>
              <a:rPr lang="es-ES" baseline="0" dirty="0" err="1"/>
              <a:t>with</a:t>
            </a:r>
            <a:r>
              <a:rPr lang="es-ES" baseline="0" dirty="0"/>
              <a:t> </a:t>
            </a:r>
            <a:r>
              <a:rPr lang="es-ES" baseline="0" dirty="0" err="1"/>
              <a:t>some</a:t>
            </a:r>
            <a:r>
              <a:rPr lang="es-ES" baseline="0" dirty="0"/>
              <a:t> </a:t>
            </a:r>
            <a:r>
              <a:rPr lang="es-ES" baseline="0" dirty="0" err="1"/>
              <a:t>statisticss</a:t>
            </a:r>
            <a:r>
              <a:rPr lang="es-ES" baseline="0" dirty="0"/>
              <a:t> and </a:t>
            </a:r>
            <a:r>
              <a:rPr lang="es-ES" baseline="0" dirty="0" err="1"/>
              <a:t>associated</a:t>
            </a:r>
            <a:r>
              <a:rPr lang="es-ES" baseline="0" dirty="0"/>
              <a:t> </a:t>
            </a:r>
            <a:r>
              <a:rPr lang="es-ES" baseline="0" dirty="0" err="1"/>
              <a:t>tags</a:t>
            </a:r>
            <a:r>
              <a:rPr lang="es-ES" baseline="0" dirty="0"/>
              <a:t>, </a:t>
            </a:r>
            <a:r>
              <a:rPr lang="es-ES" baseline="0" dirty="0" err="1"/>
              <a:t>used</a:t>
            </a:r>
            <a:r>
              <a:rPr lang="es-ES" baseline="0" dirty="0"/>
              <a:t> </a:t>
            </a:r>
            <a:r>
              <a:rPr lang="es-ES" baseline="0" dirty="0" err="1"/>
              <a:t>previously</a:t>
            </a:r>
            <a:r>
              <a:rPr lang="es-ES" baseline="0" dirty="0"/>
              <a:t> to </a:t>
            </a:r>
            <a:r>
              <a:rPr lang="es-ES" baseline="0" dirty="0" err="1"/>
              <a:t>clategorize</a:t>
            </a:r>
            <a:r>
              <a:rPr lang="es-ES" baseline="0" dirty="0"/>
              <a:t> </a:t>
            </a:r>
            <a:r>
              <a:rPr lang="es-ES" baseline="0" dirty="0" err="1"/>
              <a:t>the</a:t>
            </a:r>
            <a:r>
              <a:rPr lang="es-ES" baseline="0" dirty="0"/>
              <a:t> </a:t>
            </a:r>
            <a:r>
              <a:rPr lang="es-ES" baseline="0" dirty="0" err="1"/>
              <a:t>vocabs</a:t>
            </a:r>
            <a:r>
              <a:rPr lang="es-ES" baseline="0" dirty="0"/>
              <a:t>. </a:t>
            </a:r>
            <a:r>
              <a:rPr lang="es-ES" baseline="0" dirty="0" err="1"/>
              <a:t>Explain</a:t>
            </a:r>
            <a:r>
              <a:rPr lang="es-ES" baseline="0" dirty="0"/>
              <a:t> </a:t>
            </a:r>
            <a:r>
              <a:rPr lang="es-ES" baseline="0" dirty="0" err="1"/>
              <a:t>the</a:t>
            </a:r>
            <a:r>
              <a:rPr lang="es-ES" baseline="0" dirty="0"/>
              <a:t> </a:t>
            </a:r>
            <a:r>
              <a:rPr lang="es-ES" baseline="0" dirty="0" err="1"/>
              <a:t>different</a:t>
            </a:r>
            <a:r>
              <a:rPr lang="es-ES" baseline="0" dirty="0"/>
              <a:t> </a:t>
            </a:r>
            <a:r>
              <a:rPr lang="es-ES" baseline="0" dirty="0" err="1"/>
              <a:t>types</a:t>
            </a:r>
            <a:r>
              <a:rPr lang="es-ES" baseline="0" dirty="0"/>
              <a:t> of </a:t>
            </a:r>
            <a:r>
              <a:rPr lang="es-ES" baseline="0" dirty="0" err="1"/>
              <a:t>relationships</a:t>
            </a:r>
            <a:r>
              <a:rPr lang="es-ES" baseline="0" dirty="0"/>
              <a:t>. Reference to VOAF </a:t>
            </a:r>
            <a:r>
              <a:rPr lang="es-ES" baseline="0" dirty="0" err="1"/>
              <a:t>vocabulary</a:t>
            </a:r>
            <a:endParaRPr lang="en-US" dirty="0"/>
          </a:p>
        </p:txBody>
      </p:sp>
      <p:sp>
        <p:nvSpPr>
          <p:cNvPr id="4" name="Slide Number Placeholder 3"/>
          <p:cNvSpPr>
            <a:spLocks noGrp="1"/>
          </p:cNvSpPr>
          <p:nvPr>
            <p:ph type="sldNum" sz="quarter" idx="10"/>
          </p:nvPr>
        </p:nvSpPr>
        <p:spPr/>
        <p:txBody>
          <a:bodyPr/>
          <a:lstStyle/>
          <a:p>
            <a:fld id="{0F068307-B042-4A3A-87E9-C4B96726CCEE}" type="slidenum">
              <a:rPr lang="es-ES" smtClean="0"/>
              <a:t>10</a:t>
            </a:fld>
            <a:endParaRPr lang="es-ES"/>
          </a:p>
        </p:txBody>
      </p:sp>
    </p:spTree>
    <p:extLst>
      <p:ext uri="{BB962C8B-B14F-4D97-AF65-F5344CB8AC3E}">
        <p14:creationId xmlns:p14="http://schemas.microsoft.com/office/powerpoint/2010/main" val="10619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suggest a vocabulary to be included in LOV. For authors there is a recommendation guide provided in</a:t>
            </a:r>
            <a:r>
              <a:rPr lang="en-US" baseline="0" dirty="0"/>
              <a:t> which basic metadata and good practices are described. Once the vocabulary is submitted the curation team gets in LOV back office system. It automatically autofill many fields extracting the metadata  from the ontology code, however they should be manually approved and some fields needs manually edition. If the vocabulary does not </a:t>
            </a:r>
            <a:r>
              <a:rPr lang="en-US" baseline="0" dirty="0" err="1"/>
              <a:t>meed</a:t>
            </a:r>
            <a:r>
              <a:rPr lang="en-US" baseline="0" dirty="0"/>
              <a:t> the minimal requirements, we start a conversation by email with authors. It is important then to state authors and contributions in the vocabulary code so that we </a:t>
            </a:r>
            <a:r>
              <a:rPr lang="en-US" baseline="0"/>
              <a:t>know </a:t>
            </a:r>
            <a:endParaRPr lang="en-US" dirty="0"/>
          </a:p>
        </p:txBody>
      </p:sp>
      <p:sp>
        <p:nvSpPr>
          <p:cNvPr id="4" name="Slide Number Placeholder 3"/>
          <p:cNvSpPr>
            <a:spLocks noGrp="1"/>
          </p:cNvSpPr>
          <p:nvPr>
            <p:ph type="sldNum" sz="quarter" idx="10"/>
          </p:nvPr>
        </p:nvSpPr>
        <p:spPr/>
        <p:txBody>
          <a:bodyPr/>
          <a:lstStyle/>
          <a:p>
            <a:fld id="{0F068307-B042-4A3A-87E9-C4B96726CCEE}" type="slidenum">
              <a:rPr lang="es-ES" smtClean="0"/>
              <a:t>16</a:t>
            </a:fld>
            <a:endParaRPr lang="es-ES"/>
          </a:p>
        </p:txBody>
      </p:sp>
    </p:spTree>
    <p:extLst>
      <p:ext uri="{BB962C8B-B14F-4D97-AF65-F5344CB8AC3E}">
        <p14:creationId xmlns:p14="http://schemas.microsoft.com/office/powerpoint/2010/main" val="86159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68307-B042-4A3A-87E9-C4B96726CCEE}" type="slidenum">
              <a:rPr lang="es-ES" smtClean="0"/>
              <a:t>18</a:t>
            </a:fld>
            <a:endParaRPr lang="es-ES"/>
          </a:p>
        </p:txBody>
      </p:sp>
    </p:spTree>
    <p:extLst>
      <p:ext uri="{BB962C8B-B14F-4D97-AF65-F5344CB8AC3E}">
        <p14:creationId xmlns:p14="http://schemas.microsoft.com/office/powerpoint/2010/main" val="83937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0899" name="Rectangle 3"/>
          <p:cNvSpPr>
            <a:spLocks noGrp="1" noChangeArrowheads="1"/>
          </p:cNvSpPr>
          <p:nvPr>
            <p:ph type="ctrTitle"/>
          </p:nvPr>
        </p:nvSpPr>
        <p:spPr>
          <a:xfrm>
            <a:off x="3657600" y="990600"/>
            <a:ext cx="8229600" cy="2971800"/>
          </a:xfrm>
        </p:spPr>
        <p:txBody>
          <a:bodyPr/>
          <a:lstStyle>
            <a:lvl1pPr algn="ctr">
              <a:defRPr sz="3200">
                <a:solidFill>
                  <a:srgbClr val="333333"/>
                </a:solidFill>
                <a:latin typeface="Helvetica" charset="0"/>
                <a:ea typeface="Helvetica" charset="0"/>
                <a:cs typeface="Helvetica" charset="0"/>
              </a:defRPr>
            </a:lvl1pPr>
          </a:lstStyle>
          <a:p>
            <a:r>
              <a:rPr lang="es-ES"/>
              <a:t>Title</a:t>
            </a:r>
          </a:p>
        </p:txBody>
      </p:sp>
      <p:sp>
        <p:nvSpPr>
          <p:cNvPr id="80900" name="Rectangle 4"/>
          <p:cNvSpPr>
            <a:spLocks noGrp="1" noChangeArrowheads="1"/>
          </p:cNvSpPr>
          <p:nvPr>
            <p:ph type="subTitle" idx="1"/>
          </p:nvPr>
        </p:nvSpPr>
        <p:spPr>
          <a:xfrm>
            <a:off x="3657600" y="3962400"/>
            <a:ext cx="8229600" cy="2209800"/>
          </a:xfrm>
        </p:spPr>
        <p:txBody>
          <a:bodyPr/>
          <a:lstStyle>
            <a:lvl1pPr marL="0" indent="0" algn="ctr">
              <a:buFontTx/>
              <a:buNone/>
              <a:defRPr sz="1000">
                <a:solidFill>
                  <a:srgbClr val="333333"/>
                </a:solidFill>
                <a:latin typeface="Helvetica" charset="0"/>
                <a:ea typeface="Helvetica" charset="0"/>
                <a:cs typeface="Helvetica" charset="0"/>
              </a:defRPr>
            </a:lvl1pPr>
          </a:lstStyle>
          <a:p>
            <a:r>
              <a:rPr lang="en-GB"/>
              <a:t>Subtitle</a:t>
            </a:r>
            <a:endParaRPr lang="es-ES_tradnl"/>
          </a:p>
          <a:p>
            <a:endParaRPr lang="es-ES"/>
          </a:p>
        </p:txBody>
      </p:sp>
      <p:pic>
        <p:nvPicPr>
          <p:cNvPr id="8" name="Picture 2" descr="Circulos_azul&amp;rojo">
            <a:extLst>
              <a:ext uri="{FF2B5EF4-FFF2-40B4-BE49-F238E27FC236}">
                <a16:creationId xmlns:a16="http://schemas.microsoft.com/office/drawing/2014/main" id="{9258EE7D-B522-DB4A-9F17-2AF0C97AE00F}"/>
              </a:ext>
            </a:extLst>
          </p:cNvPr>
          <p:cNvPicPr>
            <a:picLocks noChangeAspect="1" noChangeArrowheads="1"/>
          </p:cNvPicPr>
          <p:nvPr userDrawn="1"/>
        </p:nvPicPr>
        <p:blipFill>
          <a:blip r:embed="rId2" cstate="print"/>
          <a:srcRect/>
          <a:stretch>
            <a:fillRect/>
          </a:stretch>
        </p:blipFill>
        <p:spPr bwMode="auto">
          <a:xfrm>
            <a:off x="0" y="0"/>
            <a:ext cx="2786063" cy="6858000"/>
          </a:xfrm>
          <a:prstGeom prst="rect">
            <a:avLst/>
          </a:prstGeom>
          <a:noFill/>
          <a:ln w="9525">
            <a:noFill/>
            <a:miter lim="800000"/>
            <a:headEnd/>
            <a:tailEnd/>
          </a:ln>
        </p:spPr>
      </p:pic>
      <p:pic>
        <p:nvPicPr>
          <p:cNvPr id="9" name="Picture 5" descr="logo_grande">
            <a:extLst>
              <a:ext uri="{FF2B5EF4-FFF2-40B4-BE49-F238E27FC236}">
                <a16:creationId xmlns:a16="http://schemas.microsoft.com/office/drawing/2014/main" id="{ABC063AA-8B7C-1B44-8E8B-EED2860D4B91}"/>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0710862" y="81632"/>
            <a:ext cx="1176338" cy="827088"/>
          </a:xfrm>
          <a:prstGeom prst="rect">
            <a:avLst/>
          </a:prstGeom>
          <a:noFill/>
          <a:ln w="9525">
            <a:noFill/>
            <a:miter lim="800000"/>
            <a:headEnd/>
            <a:tailEnd/>
          </a:ln>
        </p:spPr>
      </p:pic>
      <p:pic>
        <p:nvPicPr>
          <p:cNvPr id="10" name="Picture 21" descr="logo_upm">
            <a:extLst>
              <a:ext uri="{FF2B5EF4-FFF2-40B4-BE49-F238E27FC236}">
                <a16:creationId xmlns:a16="http://schemas.microsoft.com/office/drawing/2014/main" id="{A5AF3109-9D56-4042-8F5D-48B15101236D}"/>
              </a:ext>
            </a:extLst>
          </p:cNvPr>
          <p:cNvPicPr>
            <a:picLocks noChangeAspect="1" noChangeArrowheads="1"/>
          </p:cNvPicPr>
          <p:nvPr userDrawn="1"/>
        </p:nvPicPr>
        <p:blipFill>
          <a:blip r:embed="rId4" cstate="print"/>
          <a:srcRect/>
          <a:stretch>
            <a:fillRect/>
          </a:stretch>
        </p:blipFill>
        <p:spPr bwMode="auto">
          <a:xfrm>
            <a:off x="2905953" y="109125"/>
            <a:ext cx="858396" cy="743150"/>
          </a:xfrm>
          <a:prstGeom prst="rect">
            <a:avLst/>
          </a:prstGeom>
          <a:noFill/>
          <a:ln w="9525">
            <a:noFill/>
            <a:miter lim="800000"/>
            <a:headEnd/>
            <a:tailEnd/>
          </a:ln>
        </p:spPr>
      </p:pic>
    </p:spTree>
    <p:extLst>
      <p:ext uri="{BB962C8B-B14F-4D97-AF65-F5344CB8AC3E}">
        <p14:creationId xmlns:p14="http://schemas.microsoft.com/office/powerpoint/2010/main" val="98991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idx="1"/>
          </p:nvPr>
        </p:nvSpPr>
        <p:spPr>
          <a:xfrm>
            <a:off x="914400" y="720970"/>
            <a:ext cx="10363200" cy="5603631"/>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41694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sz="half" idx="1"/>
          </p:nvPr>
        </p:nvSpPr>
        <p:spPr>
          <a:xfrm>
            <a:off x="914400" y="10668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3 Marcador de contenido"/>
          <p:cNvSpPr>
            <a:spLocks noGrp="1"/>
          </p:cNvSpPr>
          <p:nvPr>
            <p:ph sz="half" idx="2"/>
          </p:nvPr>
        </p:nvSpPr>
        <p:spPr>
          <a:xfrm>
            <a:off x="6197600" y="10668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19809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94" name="Text Box 22"/>
          <p:cNvSpPr txBox="1">
            <a:spLocks noChangeArrowheads="1"/>
          </p:cNvSpPr>
          <p:nvPr userDrawn="1"/>
        </p:nvSpPr>
        <p:spPr bwMode="auto">
          <a:xfrm>
            <a:off x="0" y="6627168"/>
            <a:ext cx="12192000" cy="230832"/>
          </a:xfrm>
          <a:prstGeom prst="rect">
            <a:avLst/>
          </a:prstGeom>
          <a:solidFill>
            <a:srgbClr val="2F7AAD"/>
          </a:solidFill>
          <a:ln w="9525">
            <a:noFill/>
            <a:miter lim="800000"/>
            <a:headEnd/>
            <a:tailEnd/>
          </a:ln>
          <a:effectLst/>
        </p:spPr>
        <p:txBody>
          <a:bodyPr>
            <a:spAutoFit/>
          </a:bodyPr>
          <a:lstStyle/>
          <a:p>
            <a:pPr algn="ctr" defTabSz="914400" fontAlgn="base">
              <a:spcBef>
                <a:spcPct val="50000"/>
              </a:spcBef>
              <a:spcAft>
                <a:spcPct val="0"/>
              </a:spcAft>
              <a:defRPr/>
            </a:pPr>
            <a:endParaRPr lang="es-ES" sz="900">
              <a:solidFill>
                <a:srgbClr val="3333CC"/>
              </a:solidFill>
              <a:latin typeface="Helvetica" charset="0"/>
              <a:ea typeface="Helvetica" charset="0"/>
              <a:cs typeface="Helvetica" charset="0"/>
            </a:endParaRPr>
          </a:p>
        </p:txBody>
      </p:sp>
      <p:sp>
        <p:nvSpPr>
          <p:cNvPr id="79892" name="Text Box 20"/>
          <p:cNvSpPr txBox="1">
            <a:spLocks noChangeArrowheads="1"/>
          </p:cNvSpPr>
          <p:nvPr/>
        </p:nvSpPr>
        <p:spPr bwMode="auto">
          <a:xfrm>
            <a:off x="0" y="-10830"/>
            <a:ext cx="12192000" cy="457200"/>
          </a:xfrm>
          <a:prstGeom prst="rect">
            <a:avLst/>
          </a:prstGeom>
          <a:solidFill>
            <a:srgbClr val="E80000"/>
          </a:solidFill>
          <a:ln w="9525">
            <a:noFill/>
            <a:miter lim="800000"/>
            <a:headEnd/>
            <a:tailEnd/>
          </a:ln>
          <a:effectLst>
            <a:reflection endPos="0" dist="50800" dir="5400000" sy="-100000" algn="bl" rotWithShape="0"/>
          </a:effectLst>
        </p:spPr>
        <p:txBody>
          <a:bodyPr>
            <a:spAutoFit/>
          </a:bodyPr>
          <a:lstStyle/>
          <a:p>
            <a:pPr algn="ctr" defTabSz="914400" fontAlgn="base">
              <a:spcBef>
                <a:spcPct val="50000"/>
              </a:spcBef>
              <a:spcAft>
                <a:spcPct val="0"/>
              </a:spcAft>
              <a:defRPr/>
            </a:pPr>
            <a:endParaRPr lang="es-ES" sz="2400">
              <a:solidFill>
                <a:srgbClr val="3333CC"/>
              </a:solidFill>
              <a:latin typeface="Helvetica" charset="0"/>
              <a:ea typeface="Helvetica" charset="0"/>
              <a:cs typeface="Helvetica" charset="0"/>
            </a:endParaRPr>
          </a:p>
        </p:txBody>
      </p:sp>
      <p:sp>
        <p:nvSpPr>
          <p:cNvPr id="1033" name="Rectangle 11"/>
          <p:cNvSpPr>
            <a:spLocks noGrp="1" noChangeArrowheads="1"/>
          </p:cNvSpPr>
          <p:nvPr>
            <p:ph type="title"/>
          </p:nvPr>
        </p:nvSpPr>
        <p:spPr bwMode="auto">
          <a:xfrm>
            <a:off x="1727200" y="80868"/>
            <a:ext cx="10363200"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dirty="0" err="1"/>
              <a:t>Slide</a:t>
            </a:r>
            <a:r>
              <a:rPr lang="es-ES" dirty="0"/>
              <a:t> </a:t>
            </a:r>
            <a:r>
              <a:rPr lang="es-ES" dirty="0" err="1"/>
              <a:t>Title</a:t>
            </a:r>
            <a:endParaRPr lang="es-ES" dirty="0"/>
          </a:p>
        </p:txBody>
      </p:sp>
      <p:sp>
        <p:nvSpPr>
          <p:cNvPr id="1034" name="Rectangle 12"/>
          <p:cNvSpPr>
            <a:spLocks noGrp="1" noChangeArrowheads="1"/>
          </p:cNvSpPr>
          <p:nvPr>
            <p:ph type="body" idx="1"/>
          </p:nvPr>
        </p:nvSpPr>
        <p:spPr bwMode="auto">
          <a:xfrm>
            <a:off x="914400" y="720970"/>
            <a:ext cx="10363200" cy="56036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err="1"/>
              <a:t>Example</a:t>
            </a:r>
            <a:r>
              <a:rPr lang="es-ES" dirty="0"/>
              <a:t> of </a:t>
            </a:r>
            <a:r>
              <a:rPr lang="es-ES" dirty="0" err="1"/>
              <a:t>text</a:t>
            </a:r>
            <a:endParaRPr lang="es-ES" dirty="0"/>
          </a:p>
          <a:p>
            <a:pPr lvl="1"/>
            <a:r>
              <a:rPr lang="es-ES" dirty="0" err="1"/>
              <a:t>Example</a:t>
            </a:r>
            <a:r>
              <a:rPr lang="es-ES" dirty="0"/>
              <a:t> of a </a:t>
            </a:r>
            <a:r>
              <a:rPr lang="es-ES" dirty="0" err="1"/>
              <a:t>list</a:t>
            </a:r>
            <a:r>
              <a:rPr lang="es-ES" dirty="0"/>
              <a:t> </a:t>
            </a:r>
            <a:r>
              <a:rPr lang="es-ES" dirty="0" err="1"/>
              <a:t>level</a:t>
            </a:r>
            <a:r>
              <a:rPr lang="es-ES" dirty="0"/>
              <a:t> 1</a:t>
            </a:r>
          </a:p>
          <a:p>
            <a:pPr lvl="2"/>
            <a:r>
              <a:rPr lang="es-ES" dirty="0" err="1"/>
              <a:t>Example</a:t>
            </a:r>
            <a:r>
              <a:rPr lang="es-ES" dirty="0"/>
              <a:t> of a </a:t>
            </a:r>
            <a:r>
              <a:rPr lang="es-ES" dirty="0" err="1"/>
              <a:t>list</a:t>
            </a:r>
            <a:r>
              <a:rPr lang="es-ES" dirty="0"/>
              <a:t> </a:t>
            </a:r>
            <a:r>
              <a:rPr lang="es-ES" dirty="0" err="1"/>
              <a:t>level</a:t>
            </a:r>
            <a:r>
              <a:rPr lang="es-ES" dirty="0"/>
              <a:t> 2</a:t>
            </a:r>
          </a:p>
          <a:p>
            <a:pPr lvl="3"/>
            <a:r>
              <a:rPr lang="es-ES" dirty="0" err="1"/>
              <a:t>Example</a:t>
            </a:r>
            <a:r>
              <a:rPr lang="es-ES" dirty="0"/>
              <a:t> of a </a:t>
            </a:r>
            <a:r>
              <a:rPr lang="es-ES" dirty="0" err="1"/>
              <a:t>list</a:t>
            </a:r>
            <a:r>
              <a:rPr lang="es-ES" dirty="0"/>
              <a:t> </a:t>
            </a:r>
            <a:r>
              <a:rPr lang="es-ES" dirty="0" err="1"/>
              <a:t>level</a:t>
            </a:r>
            <a:r>
              <a:rPr lang="es-ES" dirty="0"/>
              <a:t> 3</a:t>
            </a:r>
          </a:p>
        </p:txBody>
      </p:sp>
      <p:sp>
        <p:nvSpPr>
          <p:cNvPr id="9" name="Rectangle 6"/>
          <p:cNvSpPr>
            <a:spLocks noGrp="1" noChangeArrowheads="1"/>
          </p:cNvSpPr>
          <p:nvPr>
            <p:ph type="sldNum" sz="quarter" idx="4"/>
          </p:nvPr>
        </p:nvSpPr>
        <p:spPr bwMode="auto">
          <a:xfrm>
            <a:off x="11498605" y="6627600"/>
            <a:ext cx="288000" cy="2304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lvl1pPr algn="ctr">
              <a:defRPr sz="1000">
                <a:latin typeface="Helvetica" charset="0"/>
                <a:ea typeface="Helvetica" charset="0"/>
                <a:cs typeface="Helvetica" charset="0"/>
              </a:defRPr>
            </a:lvl1p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13" name="Rectangle 11"/>
          <p:cNvSpPr txBox="1">
            <a:spLocks noChangeArrowheads="1"/>
          </p:cNvSpPr>
          <p:nvPr userDrawn="1"/>
        </p:nvSpPr>
        <p:spPr bwMode="auto">
          <a:xfrm>
            <a:off x="0" y="6617289"/>
            <a:ext cx="6840000" cy="252000"/>
          </a:xfrm>
          <a:prstGeom prst="rect">
            <a:avLst/>
          </a:prstGeom>
        </p:spPr>
        <p:txBody>
          <a:bodyPr anchor="ctr"/>
          <a:lstStyle>
            <a:defPPr>
              <a:defRPr lang="es-ES"/>
            </a:defPPr>
            <a:lvl1pPr defTabSz="914400" fontAlgn="base">
              <a:spcBef>
                <a:spcPct val="0"/>
              </a:spcBef>
              <a:spcAft>
                <a:spcPct val="0"/>
              </a:spcAft>
              <a:defRPr sz="1000">
                <a:solidFill>
                  <a:srgbClr val="FFFFFF"/>
                </a:solidFill>
              </a:defRPr>
            </a:lvl1pPr>
          </a:lstStyle>
          <a:p>
            <a:pPr lvl="0"/>
            <a:r>
              <a:rPr lang="en-GB" sz="1000" noProof="0" dirty="0">
                <a:latin typeface="Helvetica" charset="0"/>
                <a:ea typeface="Helvetica" charset="0"/>
                <a:cs typeface="Helvetica" charset="0"/>
              </a:rPr>
              <a:t>Ontology Registries: current developments and opportunities</a:t>
            </a:r>
          </a:p>
        </p:txBody>
      </p:sp>
      <p:pic>
        <p:nvPicPr>
          <p:cNvPr id="10" name="Imagen 204" descr="triple_left.png">
            <a:extLst>
              <a:ext uri="{FF2B5EF4-FFF2-40B4-BE49-F238E27FC236}">
                <a16:creationId xmlns:a16="http://schemas.microsoft.com/office/drawing/2014/main" id="{8389FD89-0EFC-5748-AFAE-28404C939A26}"/>
              </a:ext>
            </a:extLst>
          </p:cNvPr>
          <p:cNvPicPr>
            <a:picLocks noChangeAspect="1"/>
          </p:cNvPicPr>
          <p:nvPr userDrawn="1"/>
        </p:nvPicPr>
        <p:blipFill>
          <a:blip r:embed="rId5" cstate="hqprint">
            <a:alphaModFix amt="85000"/>
            <a:extLst>
              <a:ext uri="{28A0092B-C50C-407E-A947-70E740481C1C}">
                <a14:useLocalDpi xmlns:a14="http://schemas.microsoft.com/office/drawing/2010/main"/>
              </a:ext>
            </a:extLst>
          </a:blip>
          <a:stretch>
            <a:fillRect/>
          </a:stretch>
        </p:blipFill>
        <p:spPr>
          <a:xfrm>
            <a:off x="0" y="-10830"/>
            <a:ext cx="209620" cy="457200"/>
          </a:xfrm>
          <a:prstGeom prst="rect">
            <a:avLst/>
          </a:prstGeom>
          <a:effectLst/>
        </p:spPr>
      </p:pic>
    </p:spTree>
    <p:extLst>
      <p:ext uri="{BB962C8B-B14F-4D97-AF65-F5344CB8AC3E}">
        <p14:creationId xmlns:p14="http://schemas.microsoft.com/office/powerpoint/2010/main" val="166482245"/>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Lst>
  <p:hf hdr="0" dt="0"/>
  <p:txStyles>
    <p:titleStyle>
      <a:lvl1pPr algn="r" rtl="0" eaLnBrk="0" fontAlgn="base" hangingPunct="0">
        <a:spcBef>
          <a:spcPct val="0"/>
        </a:spcBef>
        <a:spcAft>
          <a:spcPct val="0"/>
        </a:spcAft>
        <a:defRPr sz="2400" b="1">
          <a:solidFill>
            <a:schemeClr val="bg1"/>
          </a:solidFill>
          <a:latin typeface="Helvetica" charset="0"/>
          <a:ea typeface="Helvetica" charset="0"/>
          <a:cs typeface="Helvetica" charset="0"/>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p:titleStyle>
    <p:body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jpe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57.emf"/><Relationship Id="rId4" Type="http://schemas.openxmlformats.org/officeDocument/2006/relationships/image" Target="../media/image56.emf"/></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tiff"/><Relationship Id="rId5" Type="http://schemas.openxmlformats.org/officeDocument/2006/relationships/image" Target="../media/image62.gif"/><Relationship Id="rId4" Type="http://schemas.openxmlformats.org/officeDocument/2006/relationships/image" Target="../media/image61.jpe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10.png"/><Relationship Id="rId7" Type="http://schemas.openxmlformats.org/officeDocument/2006/relationships/hyperlink" Target="https://w3id.org/foop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hyperlink" Target="https://chowlk.linkeddata.es/" TargetMode="External"/><Relationship Id="rId5" Type="http://schemas.openxmlformats.org/officeDocument/2006/relationships/image" Target="../media/image66.jpeg"/><Relationship Id="rId10" Type="http://schemas.openxmlformats.org/officeDocument/2006/relationships/image" Target="../media/image69.png"/><Relationship Id="rId4" Type="http://schemas.openxmlformats.org/officeDocument/2006/relationships/image" Target="../media/image65.jpg"/><Relationship Id="rId9"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hyperlink" Target="https://www.w3.org/standards/semanticweb/ontology" TargetMode="Externa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tiff"/><Relationship Id="rId10" Type="http://schemas.openxmlformats.org/officeDocument/2006/relationships/image" Target="../media/image18.emf"/><Relationship Id="rId4" Type="http://schemas.openxmlformats.org/officeDocument/2006/relationships/image" Target="../media/image13.emf"/><Relationship Id="rId9" Type="http://schemas.openxmlformats.org/officeDocument/2006/relationships/image" Target="../media/image17.emf"/></Relationships>
</file>

<file path=ppt/slides/_rels/slide3.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9.png"/><Relationship Id="rId7" Type="http://schemas.openxmlformats.org/officeDocument/2006/relationships/image" Target="../media/image10.png"/><Relationship Id="rId12"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tiff"/><Relationship Id="rId5" Type="http://schemas.openxmlformats.org/officeDocument/2006/relationships/image" Target="../media/image21.jpeg"/><Relationship Id="rId10" Type="http://schemas.openxmlformats.org/officeDocument/2006/relationships/image" Target="../media/image25.tiff"/><Relationship Id="rId4" Type="http://schemas.openxmlformats.org/officeDocument/2006/relationships/image" Target="../media/image20.jpe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30.emf"/><Relationship Id="rId7" Type="http://schemas.openxmlformats.org/officeDocument/2006/relationships/image" Target="../media/image28.tif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tiff"/></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tiff"/><Relationship Id="rId7" Type="http://schemas.openxmlformats.org/officeDocument/2006/relationships/image" Target="../media/image33.tif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28.tiff"/><Relationship Id="rId10" Type="http://schemas.openxmlformats.org/officeDocument/2006/relationships/image" Target="../media/image10.png"/><Relationship Id="rId4" Type="http://schemas.openxmlformats.org/officeDocument/2006/relationships/image" Target="../media/image26.tiff"/><Relationship Id="rId9" Type="http://schemas.openxmlformats.org/officeDocument/2006/relationships/image" Target="../media/image39.tiff"/></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v.linkeddata.es/" TargetMode="External"/><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tiff"/><Relationship Id="rId4" Type="http://schemas.openxmlformats.org/officeDocument/2006/relationships/hyperlink" Target="http://datalift.or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229901" y="4506685"/>
            <a:ext cx="6429388" cy="10011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defTabSz="914400" eaLnBrk="0" fontAlgn="base" hangingPunct="0">
              <a:lnSpc>
                <a:spcPct val="80000"/>
              </a:lnSpc>
              <a:spcBef>
                <a:spcPct val="20000"/>
              </a:spcBef>
              <a:spcAft>
                <a:spcPct val="0"/>
              </a:spcAft>
              <a:defRPr/>
            </a:pPr>
            <a:r>
              <a:rPr lang="es-ES" b="1" kern="0" dirty="0">
                <a:solidFill>
                  <a:srgbClr val="234A94"/>
                </a:solidFill>
                <a:latin typeface="Helvetica Neue" charset="0"/>
                <a:ea typeface="Helvetica Neue" charset="0"/>
                <a:cs typeface="Helvetica Neue" charset="0"/>
              </a:rPr>
              <a:t>María Poveda-Villalón, </a:t>
            </a:r>
            <a:r>
              <a:rPr lang="es-ES" b="1" kern="0" dirty="0" err="1">
                <a:solidFill>
                  <a:srgbClr val="234A94"/>
                </a:solidFill>
                <a:latin typeface="Helvetica Neue" charset="0"/>
                <a:ea typeface="Helvetica Neue" charset="0"/>
                <a:cs typeface="Helvetica Neue" charset="0"/>
              </a:rPr>
              <a:t>Ontology</a:t>
            </a:r>
            <a:r>
              <a:rPr lang="es-ES" b="1" kern="0" dirty="0">
                <a:solidFill>
                  <a:srgbClr val="234A94"/>
                </a:solidFill>
                <a:latin typeface="Helvetica Neue" charset="0"/>
                <a:ea typeface="Helvetica Neue" charset="0"/>
                <a:cs typeface="Helvetica Neue" charset="0"/>
              </a:rPr>
              <a:t> </a:t>
            </a:r>
            <a:r>
              <a:rPr lang="es-ES" b="1" kern="0" dirty="0" err="1">
                <a:solidFill>
                  <a:srgbClr val="234A94"/>
                </a:solidFill>
                <a:latin typeface="Helvetica Neue" charset="0"/>
                <a:ea typeface="Helvetica Neue" charset="0"/>
                <a:cs typeface="Helvetica Neue" charset="0"/>
              </a:rPr>
              <a:t>Engineering</a:t>
            </a:r>
            <a:r>
              <a:rPr lang="es-ES" b="1" kern="0" dirty="0">
                <a:solidFill>
                  <a:srgbClr val="234A94"/>
                </a:solidFill>
                <a:latin typeface="Helvetica Neue" charset="0"/>
                <a:ea typeface="Helvetica Neue" charset="0"/>
                <a:cs typeface="Helvetica Neue" charset="0"/>
              </a:rPr>
              <a:t> </a:t>
            </a:r>
            <a:r>
              <a:rPr lang="es-ES" b="1" kern="0" dirty="0" err="1">
                <a:solidFill>
                  <a:srgbClr val="234A94"/>
                </a:solidFill>
                <a:latin typeface="Helvetica Neue" charset="0"/>
                <a:ea typeface="Helvetica Neue" charset="0"/>
                <a:cs typeface="Helvetica Neue" charset="0"/>
              </a:rPr>
              <a:t>Group</a:t>
            </a:r>
            <a:endParaRPr lang="es-ES" b="1" kern="0" dirty="0">
              <a:solidFill>
                <a:srgbClr val="234A94"/>
              </a:solidFill>
              <a:latin typeface="Helvetica Neue" charset="0"/>
              <a:ea typeface="Helvetica Neue" charset="0"/>
              <a:cs typeface="Helvetica Neue" charset="0"/>
            </a:endParaRPr>
          </a:p>
          <a:p>
            <a:pPr algn="ctr" defTabSz="914400" eaLnBrk="0" fontAlgn="base" hangingPunct="0">
              <a:lnSpc>
                <a:spcPct val="80000"/>
              </a:lnSpc>
              <a:spcBef>
                <a:spcPct val="20000"/>
              </a:spcBef>
              <a:spcAft>
                <a:spcPct val="0"/>
              </a:spcAft>
              <a:defRPr/>
            </a:pPr>
            <a:r>
              <a:rPr lang="es-ES" b="1" kern="0" dirty="0">
                <a:solidFill>
                  <a:srgbClr val="234A94"/>
                </a:solidFill>
                <a:latin typeface="Helvetica Neue" charset="0"/>
                <a:ea typeface="Helvetica Neue" charset="0"/>
                <a:cs typeface="Helvetica Neue" charset="0"/>
              </a:rPr>
              <a:t>Universidad Politécnica de Madrid, </a:t>
            </a:r>
            <a:r>
              <a:rPr lang="es-ES" b="1" kern="0" dirty="0" err="1">
                <a:solidFill>
                  <a:srgbClr val="234A94"/>
                </a:solidFill>
                <a:latin typeface="Helvetica Neue" charset="0"/>
                <a:ea typeface="Helvetica Neue" charset="0"/>
                <a:cs typeface="Helvetica Neue" charset="0"/>
              </a:rPr>
              <a:t>Spain</a:t>
            </a:r>
            <a:endParaRPr lang="en-GB" b="1" kern="0" dirty="0">
              <a:solidFill>
                <a:srgbClr val="234A94"/>
              </a:solidFill>
              <a:latin typeface="Helvetica Neue" charset="0"/>
              <a:ea typeface="Helvetica Neue" charset="0"/>
              <a:cs typeface="Helvetica Neue" charset="0"/>
            </a:endParaRPr>
          </a:p>
        </p:txBody>
      </p:sp>
      <p:sp>
        <p:nvSpPr>
          <p:cNvPr id="7" name="Título 1"/>
          <p:cNvSpPr txBox="1">
            <a:spLocks/>
          </p:cNvSpPr>
          <p:nvPr/>
        </p:nvSpPr>
        <p:spPr bwMode="auto">
          <a:xfrm>
            <a:off x="2994283" y="2284788"/>
            <a:ext cx="8860260" cy="17681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333333"/>
                </a:solidFill>
                <a:latin typeface="+mj-lt"/>
                <a:ea typeface="+mj-ea"/>
                <a:cs typeface="+mj-cs"/>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a:lstStyle>
          <a:p>
            <a:pPr defTabSz="914400"/>
            <a:r>
              <a:rPr lang="es-ES" sz="4400" dirty="0" err="1"/>
              <a:t>Ontology</a:t>
            </a:r>
            <a:r>
              <a:rPr lang="es-ES" sz="4400" dirty="0"/>
              <a:t> </a:t>
            </a:r>
            <a:r>
              <a:rPr lang="es-ES" sz="4400" dirty="0" err="1"/>
              <a:t>Registries</a:t>
            </a:r>
            <a:r>
              <a:rPr lang="es-ES" sz="4400" dirty="0"/>
              <a:t>: </a:t>
            </a:r>
          </a:p>
          <a:p>
            <a:pPr defTabSz="914400"/>
            <a:r>
              <a:rPr lang="es-ES" sz="4000" dirty="0" err="1"/>
              <a:t>current</a:t>
            </a:r>
            <a:r>
              <a:rPr lang="es-ES" sz="4000" dirty="0"/>
              <a:t> </a:t>
            </a:r>
            <a:r>
              <a:rPr lang="es-ES" sz="4000" dirty="0" err="1"/>
              <a:t>developments</a:t>
            </a:r>
            <a:r>
              <a:rPr lang="es-ES" sz="4000" dirty="0"/>
              <a:t> and </a:t>
            </a:r>
            <a:r>
              <a:rPr lang="es-ES" sz="4000" dirty="0" err="1"/>
              <a:t>opportunities</a:t>
            </a:r>
            <a:endParaRPr lang="en-US" sz="4000" kern="0" dirty="0">
              <a:latin typeface="Helvetica Neue" charset="0"/>
              <a:ea typeface="Helvetica Neue" charset="0"/>
              <a:cs typeface="Helvetica Neue" charset="0"/>
            </a:endParaRPr>
          </a:p>
        </p:txBody>
      </p:sp>
      <p:pic>
        <p:nvPicPr>
          <p:cNvPr id="1028" name="Picture 4" descr="https://licensebuttons.net/l/by-sa/3.0/88x3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56272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p:cNvSpPr txBox="1"/>
          <p:nvPr/>
        </p:nvSpPr>
        <p:spPr>
          <a:xfrm>
            <a:off x="5978779" y="6479439"/>
            <a:ext cx="1682777" cy="369332"/>
          </a:xfrm>
          <a:prstGeom prst="rect">
            <a:avLst/>
          </a:prstGeom>
          <a:noFill/>
        </p:spPr>
        <p:txBody>
          <a:bodyPr wrap="square" rtlCol="0">
            <a:spAutoFit/>
          </a:bodyPr>
          <a:lstStyle/>
          <a:p>
            <a:pPr marL="11113">
              <a:spcBef>
                <a:spcPts val="300"/>
              </a:spcBef>
            </a:pPr>
            <a:r>
              <a:rPr lang="es-ES_tradnl" dirty="0" err="1">
                <a:solidFill>
                  <a:schemeClr val="tx1">
                    <a:lumMod val="75000"/>
                    <a:lumOff val="25000"/>
                  </a:schemeClr>
                </a:solidFill>
                <a:latin typeface="Helvetica Neue" charset="0"/>
                <a:ea typeface="Helvetica Neue" charset="0"/>
                <a:cs typeface="Helvetica Neue" charset="0"/>
              </a:rPr>
              <a:t>MariaPovedaV</a:t>
            </a:r>
            <a:endParaRPr lang="es-ES_tradnl" dirty="0">
              <a:solidFill>
                <a:schemeClr val="tx1">
                  <a:lumMod val="75000"/>
                  <a:lumOff val="25000"/>
                </a:schemeClr>
              </a:solidFill>
              <a:latin typeface="Helvetica Neue" charset="0"/>
              <a:ea typeface="Helvetica Neue" charset="0"/>
              <a:cs typeface="Helvetica Neue" charset="0"/>
            </a:endParaRPr>
          </a:p>
        </p:txBody>
      </p:sp>
      <p:pic>
        <p:nvPicPr>
          <p:cNvPr id="12" name="Picture 11" descr="https://encrypted-tbn0.gstatic.com/images?q=tbn:ANd9GcR8p3G5JBRQyvYSIijdMPKozFn93uiMnby2CbWbgdIHM-cqmUZm"/>
          <p:cNvPicPr>
            <a:picLocks noChangeAspect="1" noChangeArrowheads="1"/>
          </p:cNvPicPr>
          <p:nvPr/>
        </p:nvPicPr>
        <p:blipFill>
          <a:blip r:embed="rId4" cstate="hq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5778571" y="6560965"/>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pleicon.com/wp-content/uploads/mail-6.png"/>
          <p:cNvPicPr>
            <a:picLocks noChangeAspect="1" noChangeArrowheads="1"/>
          </p:cNvPicPr>
          <p:nvPr/>
        </p:nvPicPr>
        <p:blipFill>
          <a:blip r:embed="rId6" cstate="hqprint">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2994283" y="6560965"/>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236284" y="6560965"/>
            <a:ext cx="246960" cy="252000"/>
          </a:xfrm>
          <a:prstGeom prst="rect">
            <a:avLst/>
          </a:prstGeom>
        </p:spPr>
      </p:pic>
      <p:pic>
        <p:nvPicPr>
          <p:cNvPr id="17" name="Picture 16"/>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215420" y="6560965"/>
            <a:ext cx="184235" cy="252000"/>
          </a:xfrm>
          <a:prstGeom prst="rect">
            <a:avLst/>
          </a:prstGeom>
        </p:spPr>
      </p:pic>
      <p:sp>
        <p:nvSpPr>
          <p:cNvPr id="2" name="Rectangle 1">
            <a:extLst>
              <a:ext uri="{FF2B5EF4-FFF2-40B4-BE49-F238E27FC236}">
                <a16:creationId xmlns:a16="http://schemas.microsoft.com/office/drawing/2014/main" id="{38A4FBD1-AA3E-5041-AD31-29441359F41B}"/>
              </a:ext>
            </a:extLst>
          </p:cNvPr>
          <p:cNvSpPr/>
          <p:nvPr/>
        </p:nvSpPr>
        <p:spPr>
          <a:xfrm>
            <a:off x="3220003" y="6479439"/>
            <a:ext cx="2435006" cy="369332"/>
          </a:xfrm>
          <a:prstGeom prst="rect">
            <a:avLst/>
          </a:prstGeom>
        </p:spPr>
        <p:txBody>
          <a:bodyPr wrap="square">
            <a:spAutoFit/>
          </a:bodyPr>
          <a:lstStyle/>
          <a:p>
            <a:pPr marL="11113">
              <a:spcBef>
                <a:spcPts val="300"/>
              </a:spcBef>
            </a:pPr>
            <a:r>
              <a:rPr lang="es-ES" dirty="0" err="1">
                <a:solidFill>
                  <a:schemeClr val="tx1">
                    <a:lumMod val="75000"/>
                    <a:lumOff val="25000"/>
                  </a:schemeClr>
                </a:solidFill>
                <a:latin typeface="Helvetica Neue" charset="0"/>
                <a:ea typeface="Helvetica Neue" charset="0"/>
                <a:cs typeface="Helvetica Neue" charset="0"/>
              </a:rPr>
              <a:t>mpoveda@fi.upm.es</a:t>
            </a:r>
            <a:endParaRPr lang="es-ES" dirty="0">
              <a:solidFill>
                <a:schemeClr val="tx1">
                  <a:lumMod val="75000"/>
                  <a:lumOff val="25000"/>
                </a:schemeClr>
              </a:solidFill>
              <a:latin typeface="Helvetica Neue" charset="0"/>
              <a:ea typeface="Helvetica Neue" charset="0"/>
              <a:cs typeface="Helvetica Neue" charset="0"/>
            </a:endParaRPr>
          </a:p>
        </p:txBody>
      </p:sp>
      <p:sp>
        <p:nvSpPr>
          <p:cNvPr id="3" name="Rectangle 2">
            <a:extLst>
              <a:ext uri="{FF2B5EF4-FFF2-40B4-BE49-F238E27FC236}">
                <a16:creationId xmlns:a16="http://schemas.microsoft.com/office/drawing/2014/main" id="{901B5C28-9BD4-A14D-B54D-2FE4A461DBC0}"/>
              </a:ext>
            </a:extLst>
          </p:cNvPr>
          <p:cNvSpPr/>
          <p:nvPr/>
        </p:nvSpPr>
        <p:spPr>
          <a:xfrm>
            <a:off x="10385256" y="6468009"/>
            <a:ext cx="1765548" cy="369332"/>
          </a:xfrm>
          <a:prstGeom prst="rect">
            <a:avLst/>
          </a:prstGeom>
        </p:spPr>
        <p:txBody>
          <a:bodyPr wrap="none">
            <a:spAutoFit/>
          </a:bodyPr>
          <a:lstStyle/>
          <a:p>
            <a:pPr marL="11113">
              <a:spcBef>
                <a:spcPts val="300"/>
              </a:spcBef>
            </a:pPr>
            <a:r>
              <a:rPr lang="es-ES" dirty="0">
                <a:solidFill>
                  <a:schemeClr val="tx1">
                    <a:lumMod val="75000"/>
                    <a:lumOff val="25000"/>
                  </a:schemeClr>
                </a:solidFill>
                <a:latin typeface="Helvetica Neue" charset="0"/>
                <a:ea typeface="Helvetica Neue" charset="0"/>
                <a:cs typeface="Helvetica Neue" charset="0"/>
              </a:rPr>
              <a:t>SEMIC, Madrid</a:t>
            </a:r>
          </a:p>
        </p:txBody>
      </p:sp>
      <p:sp>
        <p:nvSpPr>
          <p:cNvPr id="4" name="Rectangle 3">
            <a:extLst>
              <a:ext uri="{FF2B5EF4-FFF2-40B4-BE49-F238E27FC236}">
                <a16:creationId xmlns:a16="http://schemas.microsoft.com/office/drawing/2014/main" id="{B291D1F9-38FE-614B-A48B-92CA852C21A7}"/>
              </a:ext>
            </a:extLst>
          </p:cNvPr>
          <p:cNvSpPr/>
          <p:nvPr/>
        </p:nvSpPr>
        <p:spPr>
          <a:xfrm>
            <a:off x="8497407" y="6490869"/>
            <a:ext cx="1376018" cy="369332"/>
          </a:xfrm>
          <a:prstGeom prst="rect">
            <a:avLst/>
          </a:prstGeom>
        </p:spPr>
        <p:txBody>
          <a:bodyPr wrap="none">
            <a:spAutoFit/>
          </a:bodyPr>
          <a:lstStyle/>
          <a:p>
            <a:pPr marL="11113">
              <a:spcBef>
                <a:spcPts val="300"/>
              </a:spcBef>
            </a:pPr>
            <a:r>
              <a:rPr lang="es-ES" dirty="0">
                <a:solidFill>
                  <a:schemeClr val="tx1">
                    <a:lumMod val="75000"/>
                    <a:lumOff val="25000"/>
                  </a:schemeClr>
                </a:solidFill>
                <a:latin typeface="Helvetica Neue" charset="0"/>
                <a:ea typeface="Helvetica Neue" charset="0"/>
                <a:cs typeface="Helvetica Neue" charset="0"/>
              </a:rPr>
              <a:t>17/10/2023</a:t>
            </a:r>
          </a:p>
        </p:txBody>
      </p:sp>
      <p:pic>
        <p:nvPicPr>
          <p:cNvPr id="15" name="Imagen 20" descr="Logotipo, nombre de la empresa&#10;&#10;Descripción generada automáticamente">
            <a:extLst>
              <a:ext uri="{FF2B5EF4-FFF2-40B4-BE49-F238E27FC236}">
                <a16:creationId xmlns:a16="http://schemas.microsoft.com/office/drawing/2014/main" id="{19356030-49C3-0A4F-9446-8B775705113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36492" y="57505"/>
            <a:ext cx="1617351" cy="1001842"/>
          </a:xfrm>
          <a:prstGeom prst="rect">
            <a:avLst/>
          </a:prstGeom>
        </p:spPr>
      </p:pic>
      <p:pic>
        <p:nvPicPr>
          <p:cNvPr id="1026" name="Picture 2" descr="https://lh5.googleusercontent.com/JXxNT5SgVW4W7gAqKkKMq8oJumMNlNUh-jhWYo1xBNDbFnzq4iTmxowQliZNn-aO-3ScVg6vUBGxONlStwRsICAgQFsPU1ER9Nj-b2sjL7WVrO6rNa7EW7TD0oZu_j6tL3cSsHuI_Blg03eDYNdK1TJ4-w=s2048">
            <a:extLst>
              <a:ext uri="{FF2B5EF4-FFF2-40B4-BE49-F238E27FC236}">
                <a16:creationId xmlns:a16="http://schemas.microsoft.com/office/drawing/2014/main" id="{0C30A821-026C-9941-B71A-02219C010E1E}"/>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b="13400"/>
          <a:stretch/>
        </p:blipFill>
        <p:spPr bwMode="auto">
          <a:xfrm>
            <a:off x="6519549" y="283876"/>
            <a:ext cx="3955716" cy="54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49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about vocabularies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10</a:t>
            </a:fld>
            <a:endParaRPr lang="es-ES" dirty="0">
              <a:solidFill>
                <a:srgbClr val="FFFFFF"/>
              </a:solidFill>
            </a:endParaRP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32443" y="1930138"/>
            <a:ext cx="4320480" cy="2790171"/>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17629" y="5074890"/>
            <a:ext cx="3765951" cy="1431683"/>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953183" y="5174424"/>
            <a:ext cx="3765951" cy="1332148"/>
          </a:xfrm>
          <a:prstGeom prst="rect">
            <a:avLst/>
          </a:prstGeom>
          <a:effectLst>
            <a:outerShdw blurRad="50800" dist="38100" dir="2700000" algn="tl" rotWithShape="0">
              <a:prstClr val="black">
                <a:alpha val="40000"/>
              </a:prstClr>
            </a:outerShdw>
          </a:effectLst>
        </p:spPr>
      </p:pic>
      <p:sp>
        <p:nvSpPr>
          <p:cNvPr id="8" name="TextBox 7"/>
          <p:cNvSpPr txBox="1"/>
          <p:nvPr/>
        </p:nvSpPr>
        <p:spPr>
          <a:xfrm rot="16200000">
            <a:off x="1180522" y="3140556"/>
            <a:ext cx="1184940" cy="369332"/>
          </a:xfrm>
          <a:prstGeom prst="rect">
            <a:avLst/>
          </a:prstGeom>
          <a:noFill/>
        </p:spPr>
        <p:txBody>
          <a:bodyPr wrap="none" rtlCol="0">
            <a:spAutoFit/>
          </a:bodyPr>
          <a:lstStyle/>
          <a:p>
            <a:r>
              <a:rPr lang="en-GB" dirty="0">
                <a:latin typeface="Helvetica" charset="0"/>
                <a:ea typeface="Helvetica" charset="0"/>
                <a:cs typeface="Helvetica" charset="0"/>
              </a:rPr>
              <a:t>Metadata</a:t>
            </a:r>
          </a:p>
        </p:txBody>
      </p:sp>
      <p:sp>
        <p:nvSpPr>
          <p:cNvPr id="9" name="TextBox 8"/>
          <p:cNvSpPr txBox="1"/>
          <p:nvPr/>
        </p:nvSpPr>
        <p:spPr>
          <a:xfrm rot="16200000">
            <a:off x="994068" y="5638260"/>
            <a:ext cx="1569660" cy="369332"/>
          </a:xfrm>
          <a:prstGeom prst="rect">
            <a:avLst/>
          </a:prstGeom>
          <a:noFill/>
        </p:spPr>
        <p:txBody>
          <a:bodyPr wrap="none" rtlCol="0">
            <a:spAutoFit/>
          </a:bodyPr>
          <a:lstStyle/>
          <a:p>
            <a:r>
              <a:rPr lang="en-GB" dirty="0">
                <a:latin typeface="Helvetica" charset="0"/>
                <a:ea typeface="Helvetica" charset="0"/>
                <a:cs typeface="Helvetica" charset="0"/>
              </a:rPr>
              <a:t>Relationships</a:t>
            </a:r>
          </a:p>
        </p:txBody>
      </p:sp>
      <p:sp>
        <p:nvSpPr>
          <p:cNvPr id="10" name="TextBox 9"/>
          <p:cNvSpPr txBox="1"/>
          <p:nvPr/>
        </p:nvSpPr>
        <p:spPr>
          <a:xfrm rot="16200000">
            <a:off x="5708392" y="5579291"/>
            <a:ext cx="1069908" cy="369332"/>
          </a:xfrm>
          <a:prstGeom prst="rect">
            <a:avLst/>
          </a:prstGeom>
          <a:noFill/>
        </p:spPr>
        <p:txBody>
          <a:bodyPr wrap="none" rtlCol="0">
            <a:spAutoFit/>
          </a:bodyPr>
          <a:lstStyle/>
          <a:p>
            <a:r>
              <a:rPr lang="en-GB" dirty="0">
                <a:latin typeface="Helvetica" charset="0"/>
                <a:ea typeface="Helvetica" charset="0"/>
                <a:cs typeface="Helvetica" charset="0"/>
              </a:rPr>
              <a:t>Versions</a:t>
            </a: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72571" y="487821"/>
            <a:ext cx="6300969" cy="772098"/>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38963" y="1854303"/>
            <a:ext cx="1828946" cy="2997609"/>
          </a:xfrm>
          <a:prstGeom prst="rect">
            <a:avLst/>
          </a:prstGeom>
          <a:effectLst>
            <a:outerShdw blurRad="50800" dist="38100" dir="2700000" algn="tl" rotWithShape="0">
              <a:prstClr val="black">
                <a:alpha val="40000"/>
              </a:prstClr>
            </a:outerShdw>
          </a:effectLst>
        </p:spPr>
      </p:pic>
      <p:grpSp>
        <p:nvGrpSpPr>
          <p:cNvPr id="17" name="Group 16"/>
          <p:cNvGrpSpPr/>
          <p:nvPr/>
        </p:nvGrpSpPr>
        <p:grpSpPr>
          <a:xfrm>
            <a:off x="5786758" y="1422851"/>
            <a:ext cx="2403613" cy="447581"/>
            <a:chOff x="4868387" y="1482897"/>
            <a:chExt cx="2246742" cy="378716"/>
          </a:xfrm>
        </p:grpSpPr>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868387" y="1482897"/>
              <a:ext cx="2246742" cy="371405"/>
            </a:xfrm>
            <a:prstGeom prst="rect">
              <a:avLst/>
            </a:prstGeom>
          </p:spPr>
        </p:pic>
        <p:sp>
          <p:nvSpPr>
            <p:cNvPr id="16" name="Rectangle 15"/>
            <p:cNvSpPr/>
            <p:nvPr/>
          </p:nvSpPr>
          <p:spPr bwMode="auto">
            <a:xfrm>
              <a:off x="4868387" y="1815894"/>
              <a:ext cx="901997" cy="45719"/>
            </a:xfrm>
            <a:prstGeom prst="rect">
              <a:avLst/>
            </a:prstGeom>
            <a:solidFill>
              <a:srgbClr val="FAFA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800">
                <a:solidFill>
                  <a:schemeClr val="bg1"/>
                </a:solidFill>
                <a:latin typeface="Arial" pitchFamily="34" charset="0"/>
              </a:endParaRPr>
            </a:p>
          </p:txBody>
        </p:sp>
      </p:grpSp>
      <p:sp>
        <p:nvSpPr>
          <p:cNvPr id="19" name="Rectangle 18"/>
          <p:cNvSpPr/>
          <p:nvPr/>
        </p:nvSpPr>
        <p:spPr bwMode="auto">
          <a:xfrm>
            <a:off x="8891792" y="1870432"/>
            <a:ext cx="1700008" cy="1000303"/>
          </a:xfrm>
          <a:prstGeom prst="rect">
            <a:avLst/>
          </a:prstGeom>
          <a:solidFill>
            <a:srgbClr val="3C3C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r>
              <a:rPr lang="en-US">
                <a:solidFill>
                  <a:schemeClr val="bg1"/>
                </a:solidFill>
                <a:latin typeface="Arial" pitchFamily="34" charset="0"/>
              </a:rPr>
              <a:t>Connection with </a:t>
            </a:r>
            <a:r>
              <a:rPr lang="en-US" dirty="0">
                <a:solidFill>
                  <a:schemeClr val="bg1"/>
                </a:solidFill>
                <a:latin typeface="Arial" pitchFamily="34" charset="0"/>
              </a:rPr>
              <a:t>other applications</a:t>
            </a:r>
          </a:p>
        </p:txBody>
      </p:sp>
      <p:cxnSp>
        <p:nvCxnSpPr>
          <p:cNvPr id="20" name="Straight Arrow Connector 7"/>
          <p:cNvCxnSpPr>
            <a:stCxn id="19" idx="0"/>
            <a:endCxn id="14" idx="3"/>
          </p:cNvCxnSpPr>
          <p:nvPr/>
        </p:nvCxnSpPr>
        <p:spPr bwMode="auto">
          <a:xfrm rot="16200000" flipV="1">
            <a:off x="8852028" y="980663"/>
            <a:ext cx="228110" cy="1551426"/>
          </a:xfrm>
          <a:prstGeom prst="bentConnector2">
            <a:avLst/>
          </a:prstGeom>
          <a:noFill/>
          <a:ln w="28575" cap="flat" cmpd="sng" algn="ctr">
            <a:solidFill>
              <a:srgbClr val="3C3C3C"/>
            </a:solidFill>
            <a:prstDash val="solid"/>
            <a:round/>
            <a:headEnd type="none" w="med" len="med"/>
            <a:tailEnd type="triangle"/>
          </a:ln>
          <a:effectLst/>
        </p:spPr>
      </p:cxnSp>
    </p:spTree>
    <p:extLst>
      <p:ext uri="{BB962C8B-B14F-4D97-AF65-F5344CB8AC3E}">
        <p14:creationId xmlns:p14="http://schemas.microsoft.com/office/powerpoint/2010/main" val="4280675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Terms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11</a:t>
            </a:fld>
            <a:endParaRPr lang="es-ES" dirty="0">
              <a:solidFill>
                <a:srgbClr val="FFFFFF"/>
              </a:solidFill>
            </a:endParaRPr>
          </a:p>
        </p:txBody>
      </p:sp>
      <p:pic>
        <p:nvPicPr>
          <p:cNvPr id="5" name="Picture 4"/>
          <p:cNvPicPr>
            <a:picLocks noChangeAspect="1"/>
          </p:cNvPicPr>
          <p:nvPr/>
        </p:nvPicPr>
        <p:blipFill>
          <a:blip r:embed="rId2"/>
          <a:stretch>
            <a:fillRect/>
          </a:stretch>
        </p:blipFill>
        <p:spPr>
          <a:xfrm>
            <a:off x="3358334" y="501816"/>
            <a:ext cx="5475331" cy="6050366"/>
          </a:xfrm>
          <a:prstGeom prst="rect">
            <a:avLst/>
          </a:prstGeom>
          <a:effectLst>
            <a:outerShdw blurRad="50800" dist="38100" dir="2700000" algn="tl" rotWithShape="0">
              <a:prstClr val="black">
                <a:alpha val="40000"/>
              </a:prstClr>
            </a:outerShdw>
          </a:effectLst>
        </p:spPr>
      </p:pic>
      <p:sp>
        <p:nvSpPr>
          <p:cNvPr id="12" name="Rectangle 11"/>
          <p:cNvSpPr/>
          <p:nvPr/>
        </p:nvSpPr>
        <p:spPr bwMode="auto">
          <a:xfrm>
            <a:off x="5787243" y="1745674"/>
            <a:ext cx="1306285" cy="475013"/>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
        <p:nvSpPr>
          <p:cNvPr id="14" name="Rectangle 13"/>
          <p:cNvSpPr/>
          <p:nvPr/>
        </p:nvSpPr>
        <p:spPr bwMode="auto">
          <a:xfrm>
            <a:off x="4597727" y="608691"/>
            <a:ext cx="619497" cy="329460"/>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Tree>
    <p:extLst>
      <p:ext uri="{BB962C8B-B14F-4D97-AF65-F5344CB8AC3E}">
        <p14:creationId xmlns:p14="http://schemas.microsoft.com/office/powerpoint/2010/main" val="750815876"/>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terms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12</a:t>
            </a:fld>
            <a:endParaRPr lang="es-ES" dirty="0">
              <a:solidFill>
                <a:srgbClr val="FFFFFF"/>
              </a:solidFill>
            </a:endParaRP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66506" y="572138"/>
            <a:ext cx="5688279" cy="5847392"/>
          </a:xfrm>
          <a:prstGeom prst="rect">
            <a:avLst/>
          </a:prstGeom>
          <a:effectLst>
            <a:outerShdw blurRad="50800" dist="38100" dir="2700000" algn="tl" rotWithShape="0">
              <a:prstClr val="black">
                <a:alpha val="40000"/>
              </a:prstClr>
            </a:outerShdw>
          </a:effectLst>
        </p:spPr>
      </p:pic>
      <p:sp>
        <p:nvSpPr>
          <p:cNvPr id="6" name="Rectangle 5"/>
          <p:cNvSpPr/>
          <p:nvPr/>
        </p:nvSpPr>
        <p:spPr bwMode="auto">
          <a:xfrm>
            <a:off x="7473538" y="572139"/>
            <a:ext cx="3011384" cy="2123561"/>
          </a:xfrm>
          <a:prstGeom prst="rect">
            <a:avLst/>
          </a:prstGeom>
          <a:solidFill>
            <a:srgbClr val="3C3C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r>
              <a:rPr lang="en-US" dirty="0">
                <a:solidFill>
                  <a:schemeClr val="bg1"/>
                </a:solidFill>
                <a:latin typeface="Arial" pitchFamily="34" charset="0"/>
              </a:rPr>
              <a:t>Ranked</a:t>
            </a:r>
          </a:p>
          <a:p>
            <a:pPr marL="285750" indent="-285750" defTabSz="914400" fontAlgn="base">
              <a:spcBef>
                <a:spcPct val="0"/>
              </a:spcBef>
              <a:spcAft>
                <a:spcPct val="0"/>
              </a:spcAft>
              <a:buFont typeface="Arial" charset="0"/>
              <a:buChar char="•"/>
            </a:pPr>
            <a:r>
              <a:rPr lang="en-US" dirty="0">
                <a:solidFill>
                  <a:schemeClr val="bg1"/>
                </a:solidFill>
                <a:latin typeface="Arial" pitchFamily="34" charset="0"/>
              </a:rPr>
              <a:t>Term appearing in primary and secondary annotations</a:t>
            </a:r>
          </a:p>
          <a:p>
            <a:pPr marL="285750" indent="-285750" defTabSz="914400" fontAlgn="base">
              <a:spcBef>
                <a:spcPct val="0"/>
              </a:spcBef>
              <a:spcAft>
                <a:spcPct val="0"/>
              </a:spcAft>
              <a:buFont typeface="Arial" charset="0"/>
              <a:buChar char="•"/>
            </a:pPr>
            <a:r>
              <a:rPr lang="en-US" dirty="0">
                <a:solidFill>
                  <a:schemeClr val="bg1"/>
                </a:solidFill>
                <a:latin typeface="Arial" pitchFamily="34" charset="0"/>
              </a:rPr>
              <a:t>Vocabulary popularity in LOV</a:t>
            </a:r>
          </a:p>
          <a:p>
            <a:pPr marL="285750" indent="-285750" defTabSz="914400" fontAlgn="base">
              <a:spcBef>
                <a:spcPct val="0"/>
              </a:spcBef>
              <a:spcAft>
                <a:spcPct val="0"/>
              </a:spcAft>
              <a:buFont typeface="Arial" charset="0"/>
              <a:buChar char="•"/>
            </a:pPr>
            <a:r>
              <a:rPr lang="en-US" dirty="0">
                <a:solidFill>
                  <a:schemeClr val="bg1"/>
                </a:solidFill>
                <a:latin typeface="Arial" pitchFamily="34" charset="0"/>
              </a:rPr>
              <a:t>Term use in LOD</a:t>
            </a:r>
          </a:p>
        </p:txBody>
      </p:sp>
      <p:cxnSp>
        <p:nvCxnSpPr>
          <p:cNvPr id="8" name="Straight Arrow Connector 7"/>
          <p:cNvCxnSpPr/>
          <p:nvPr/>
        </p:nvCxnSpPr>
        <p:spPr bwMode="auto">
          <a:xfrm rot="10800000" flipV="1">
            <a:off x="5454732" y="771895"/>
            <a:ext cx="2018806" cy="748147"/>
          </a:xfrm>
          <a:prstGeom prst="bentConnector3">
            <a:avLst>
              <a:gd name="adj1" fmla="val 99412"/>
            </a:avLst>
          </a:prstGeom>
          <a:noFill/>
          <a:ln w="28575" cap="flat" cmpd="sng" algn="ctr">
            <a:solidFill>
              <a:srgbClr val="3C3C3C"/>
            </a:solidFill>
            <a:prstDash val="solid"/>
            <a:round/>
            <a:headEnd type="none" w="med" len="med"/>
            <a:tailEnd type="triangle"/>
          </a:ln>
          <a:effectLst/>
        </p:spPr>
      </p:cxnSp>
      <p:grpSp>
        <p:nvGrpSpPr>
          <p:cNvPr id="20" name="Group 19"/>
          <p:cNvGrpSpPr/>
          <p:nvPr/>
        </p:nvGrpSpPr>
        <p:grpSpPr>
          <a:xfrm>
            <a:off x="5908467" y="956640"/>
            <a:ext cx="1476000" cy="5551039"/>
            <a:chOff x="4384467" y="956639"/>
            <a:chExt cx="1476000" cy="5551039"/>
          </a:xfrm>
        </p:grpSpPr>
        <p:sp>
          <p:nvSpPr>
            <p:cNvPr id="18" name="Rectangle 17"/>
            <p:cNvSpPr/>
            <p:nvPr/>
          </p:nvSpPr>
          <p:spPr bwMode="auto">
            <a:xfrm>
              <a:off x="4384467" y="956639"/>
              <a:ext cx="1476000" cy="5551039"/>
            </a:xfrm>
            <a:prstGeom prst="rect">
              <a:avLst/>
            </a:prstGeom>
            <a:noFill/>
            <a:ln w="57150" cap="flat" cmpd="sng" algn="ctr">
              <a:solidFill>
                <a:srgbClr val="3C3C3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
          <p:nvSpPr>
            <p:cNvPr id="19" name="Rectangle 18"/>
            <p:cNvSpPr/>
            <p:nvPr/>
          </p:nvSpPr>
          <p:spPr bwMode="auto">
            <a:xfrm>
              <a:off x="4384467" y="956639"/>
              <a:ext cx="1476000" cy="361524"/>
            </a:xfrm>
            <a:prstGeom prst="rect">
              <a:avLst/>
            </a:prstGeom>
            <a:solidFill>
              <a:srgbClr val="3C3C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r>
                <a:rPr lang="en-US" dirty="0">
                  <a:solidFill>
                    <a:schemeClr val="bg1"/>
                  </a:solidFill>
                  <a:latin typeface="Arial" pitchFamily="34" charset="0"/>
                </a:rPr>
                <a:t>Filters</a:t>
              </a:r>
            </a:p>
          </p:txBody>
        </p:sp>
      </p:grpSp>
    </p:spTree>
    <p:extLst>
      <p:ext uri="{BB962C8B-B14F-4D97-AF65-F5344CB8AC3E}">
        <p14:creationId xmlns:p14="http://schemas.microsoft.com/office/powerpoint/2010/main" val="1555461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Provide data</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13</a:t>
            </a:fld>
            <a:endParaRPr lang="es-ES" dirty="0">
              <a:solidFill>
                <a:srgbClr val="FFFFFF"/>
              </a:solidFill>
            </a:endParaRPr>
          </a:p>
        </p:txBody>
      </p:sp>
      <p:pic>
        <p:nvPicPr>
          <p:cNvPr id="5" name="Picture 4"/>
          <p:cNvPicPr>
            <a:picLocks noChangeAspect="1"/>
          </p:cNvPicPr>
          <p:nvPr/>
        </p:nvPicPr>
        <p:blipFill>
          <a:blip r:embed="rId2"/>
          <a:stretch>
            <a:fillRect/>
          </a:stretch>
        </p:blipFill>
        <p:spPr>
          <a:xfrm>
            <a:off x="3358334" y="501816"/>
            <a:ext cx="5475331" cy="6050366"/>
          </a:xfrm>
          <a:prstGeom prst="rect">
            <a:avLst/>
          </a:prstGeom>
          <a:effectLst>
            <a:outerShdw blurRad="50800" dist="38100" dir="2700000" algn="tl" rotWithShape="0">
              <a:prstClr val="black">
                <a:alpha val="40000"/>
              </a:prstClr>
            </a:outerShdw>
          </a:effectLst>
        </p:spPr>
      </p:pic>
      <p:sp>
        <p:nvSpPr>
          <p:cNvPr id="12" name="Rectangle 11"/>
          <p:cNvSpPr/>
          <p:nvPr/>
        </p:nvSpPr>
        <p:spPr bwMode="auto">
          <a:xfrm>
            <a:off x="4212772" y="1745674"/>
            <a:ext cx="1016330" cy="498763"/>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
        <p:nvSpPr>
          <p:cNvPr id="14" name="Rectangle 13"/>
          <p:cNvSpPr/>
          <p:nvPr/>
        </p:nvSpPr>
        <p:spPr bwMode="auto">
          <a:xfrm>
            <a:off x="5856514" y="608691"/>
            <a:ext cx="726374" cy="329460"/>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Tree>
    <p:extLst>
      <p:ext uri="{BB962C8B-B14F-4D97-AF65-F5344CB8AC3E}">
        <p14:creationId xmlns:p14="http://schemas.microsoft.com/office/powerpoint/2010/main" val="651520866"/>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62521" y="2846942"/>
            <a:ext cx="2728882" cy="3568538"/>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51447" y="567039"/>
            <a:ext cx="5672881" cy="4106736"/>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Data &amp; API</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14</a:t>
            </a:fld>
            <a:endParaRPr lang="es-ES" dirty="0">
              <a:solidFill>
                <a:srgbClr val="FFFFFF"/>
              </a:solidFill>
            </a:endParaRPr>
          </a:p>
        </p:txBody>
      </p:sp>
      <p:sp>
        <p:nvSpPr>
          <p:cNvPr id="10" name="Rectangle 9"/>
          <p:cNvSpPr/>
          <p:nvPr/>
        </p:nvSpPr>
        <p:spPr bwMode="auto">
          <a:xfrm>
            <a:off x="2722914" y="4631212"/>
            <a:ext cx="1864920" cy="401639"/>
          </a:xfrm>
          <a:prstGeom prst="rect">
            <a:avLst/>
          </a:prstGeom>
          <a:solidFill>
            <a:srgbClr val="3C3C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r>
              <a:rPr lang="en-US">
                <a:solidFill>
                  <a:schemeClr val="bg1"/>
                </a:solidFill>
                <a:latin typeface="Arial" pitchFamily="34" charset="0"/>
              </a:rPr>
              <a:t>SPARQL query</a:t>
            </a:r>
            <a:endParaRPr lang="en-US" dirty="0">
              <a:solidFill>
                <a:schemeClr val="bg1"/>
              </a:solidFill>
              <a:latin typeface="Arial" pitchFamily="34" charset="0"/>
            </a:endParaRPr>
          </a:p>
        </p:txBody>
      </p:sp>
      <p:cxnSp>
        <p:nvCxnSpPr>
          <p:cNvPr id="11" name="Straight Arrow Connector 7"/>
          <p:cNvCxnSpPr>
            <a:stCxn id="10" idx="0"/>
          </p:cNvCxnSpPr>
          <p:nvPr/>
        </p:nvCxnSpPr>
        <p:spPr bwMode="auto">
          <a:xfrm flipV="1">
            <a:off x="3655374" y="4049487"/>
            <a:ext cx="6184" cy="581725"/>
          </a:xfrm>
          <a:prstGeom prst="straightConnector1">
            <a:avLst/>
          </a:prstGeom>
          <a:noFill/>
          <a:ln w="28575" cap="flat" cmpd="sng" algn="ctr">
            <a:solidFill>
              <a:srgbClr val="3C3C3C"/>
            </a:solidFill>
            <a:prstDash val="solid"/>
            <a:round/>
            <a:headEnd type="none" w="med" len="med"/>
            <a:tailEnd type="triangle"/>
          </a:ln>
          <a:effectLst/>
        </p:spPr>
      </p:cxnSp>
      <p:sp>
        <p:nvSpPr>
          <p:cNvPr id="23" name="Rectangle 22"/>
          <p:cNvSpPr/>
          <p:nvPr/>
        </p:nvSpPr>
        <p:spPr bwMode="auto">
          <a:xfrm>
            <a:off x="7516096" y="973777"/>
            <a:ext cx="978721" cy="386336"/>
          </a:xfrm>
          <a:prstGeom prst="rect">
            <a:avLst/>
          </a:prstGeom>
          <a:solidFill>
            <a:srgbClr val="3C3C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r>
              <a:rPr lang="en-US">
                <a:solidFill>
                  <a:schemeClr val="bg1"/>
                </a:solidFill>
                <a:latin typeface="Arial" pitchFamily="34" charset="0"/>
              </a:rPr>
              <a:t>Dumps</a:t>
            </a:r>
            <a:endParaRPr lang="en-US" dirty="0">
              <a:solidFill>
                <a:schemeClr val="bg1"/>
              </a:solidFill>
              <a:latin typeface="Arial" pitchFamily="34" charset="0"/>
            </a:endParaRPr>
          </a:p>
        </p:txBody>
      </p:sp>
      <p:cxnSp>
        <p:nvCxnSpPr>
          <p:cNvPr id="24" name="Straight Arrow Connector 7"/>
          <p:cNvCxnSpPr>
            <a:stCxn id="23" idx="2"/>
          </p:cNvCxnSpPr>
          <p:nvPr/>
        </p:nvCxnSpPr>
        <p:spPr bwMode="auto">
          <a:xfrm rot="5400000">
            <a:off x="6768885" y="1304747"/>
            <a:ext cx="1181207" cy="1291938"/>
          </a:xfrm>
          <a:prstGeom prst="bentConnector2">
            <a:avLst/>
          </a:prstGeom>
          <a:noFill/>
          <a:ln w="28575" cap="flat" cmpd="sng" algn="ctr">
            <a:solidFill>
              <a:srgbClr val="3C3C3C"/>
            </a:solidFill>
            <a:prstDash val="solid"/>
            <a:round/>
            <a:headEnd type="none" w="med" len="med"/>
            <a:tailEnd type="triangle"/>
          </a:ln>
          <a:effectLst/>
        </p:spPr>
      </p:cxnSp>
      <p:cxnSp>
        <p:nvCxnSpPr>
          <p:cNvPr id="25" name="Straight Arrow Connector 7"/>
          <p:cNvCxnSpPr/>
          <p:nvPr/>
        </p:nvCxnSpPr>
        <p:spPr bwMode="auto">
          <a:xfrm flipV="1">
            <a:off x="6369133" y="3111336"/>
            <a:ext cx="1636323" cy="3"/>
          </a:xfrm>
          <a:prstGeom prst="bentConnector3">
            <a:avLst>
              <a:gd name="adj1" fmla="val 50000"/>
            </a:avLst>
          </a:prstGeom>
          <a:noFill/>
          <a:ln w="28575" cap="flat" cmpd="sng" algn="ctr">
            <a:solidFill>
              <a:srgbClr val="3C3C3C"/>
            </a:solidFill>
            <a:prstDash val="solid"/>
            <a:round/>
            <a:headEnd type="none" w="med" len="med"/>
            <a:tailEnd type="triangle"/>
          </a:ln>
          <a:effectLst/>
        </p:spPr>
      </p:cxnSp>
    </p:spTree>
    <p:extLst>
      <p:ext uri="{BB962C8B-B14F-4D97-AF65-F5344CB8AC3E}">
        <p14:creationId xmlns:p14="http://schemas.microsoft.com/office/powerpoint/2010/main" val="11327362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Suggest vocabs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15</a:t>
            </a:fld>
            <a:endParaRPr lang="es-ES" dirty="0">
              <a:solidFill>
                <a:srgbClr val="FFFFFF"/>
              </a:solidFill>
            </a:endParaRP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56803" y="501816"/>
            <a:ext cx="5478394" cy="6050366"/>
          </a:xfrm>
          <a:prstGeom prst="rect">
            <a:avLst/>
          </a:prstGeom>
          <a:effectLst>
            <a:outerShdw blurRad="50800" dist="38100" dir="2700000" algn="tl" rotWithShape="0">
              <a:prstClr val="black">
                <a:alpha val="40000"/>
              </a:prstClr>
            </a:outerShdw>
          </a:effectLst>
        </p:spPr>
      </p:pic>
      <p:sp>
        <p:nvSpPr>
          <p:cNvPr id="12" name="Rectangle 11"/>
          <p:cNvSpPr/>
          <p:nvPr/>
        </p:nvSpPr>
        <p:spPr bwMode="auto">
          <a:xfrm>
            <a:off x="3471553" y="1745674"/>
            <a:ext cx="760026" cy="498763"/>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Tree>
    <p:extLst>
      <p:ext uri="{BB962C8B-B14F-4D97-AF65-F5344CB8AC3E}">
        <p14:creationId xmlns:p14="http://schemas.microsoft.com/office/powerpoint/2010/main" val="4123386271"/>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&amp; Quality checking</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16</a:t>
            </a:fld>
            <a:endParaRPr lang="es-ES" dirty="0">
              <a:solidFill>
                <a:srgbClr val="FFFFFF"/>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9663" y="536186"/>
            <a:ext cx="6721434" cy="1560192"/>
          </a:xfrm>
          <a:prstGeom prst="rect">
            <a:avLst/>
          </a:prstGeom>
          <a:effectLst>
            <a:outerShdw blurRad="50800" dist="38100" dir="2700000" algn="tl" rotWithShape="0">
              <a:prstClr val="black">
                <a:alpha val="40000"/>
              </a:prstClr>
            </a:outerShdw>
          </a:effectLst>
        </p:spPr>
      </p:pic>
      <p:sp>
        <p:nvSpPr>
          <p:cNvPr id="9" name="Rectangle 8"/>
          <p:cNvSpPr/>
          <p:nvPr/>
        </p:nvSpPr>
        <p:spPr bwMode="auto">
          <a:xfrm>
            <a:off x="3114037" y="1444487"/>
            <a:ext cx="3617844" cy="331304"/>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grpSp>
        <p:nvGrpSpPr>
          <p:cNvPr id="60" name="Group 59"/>
          <p:cNvGrpSpPr/>
          <p:nvPr/>
        </p:nvGrpSpPr>
        <p:grpSpPr>
          <a:xfrm>
            <a:off x="1806416" y="2273400"/>
            <a:ext cx="5622438" cy="3641315"/>
            <a:chOff x="282416" y="2273399"/>
            <a:chExt cx="5622438" cy="3641315"/>
          </a:xfrm>
        </p:grpSpPr>
        <p:sp>
          <p:nvSpPr>
            <p:cNvPr id="6" name="Rectangle 5"/>
            <p:cNvSpPr/>
            <p:nvPr/>
          </p:nvSpPr>
          <p:spPr>
            <a:xfrm>
              <a:off x="1797803" y="2273399"/>
              <a:ext cx="4107051" cy="3641315"/>
            </a:xfrm>
            <a:prstGeom prst="rect">
              <a:avLst/>
            </a:prstGeom>
            <a:solidFill>
              <a:srgbClr val="5E9B9B"/>
            </a:solidFill>
            <a:ln w="57150">
              <a:solidFill>
                <a:srgbClr val="5E9B9B"/>
              </a:solidFill>
            </a:ln>
          </p:spPr>
          <p:txBody>
            <a:bodyPr wrap="square">
              <a:noAutofit/>
            </a:bodyPr>
            <a:lstStyle/>
            <a:p>
              <a:pPr algn="ctr"/>
              <a:r>
                <a:rPr lang="en-GB" b="1" dirty="0">
                  <a:solidFill>
                    <a:schemeClr val="bg1"/>
                  </a:solidFill>
                </a:rPr>
                <a:t>LOV curation team</a:t>
              </a:r>
              <a:endParaRPr lang="en-GB" sz="1600" b="1" kern="0" dirty="0">
                <a:solidFill>
                  <a:srgbClr val="4D4D4D"/>
                </a:solidFill>
                <a:latin typeface="Helvetica" charset="0"/>
                <a:ea typeface="Helvetica" charset="0"/>
                <a:cs typeface="Helvetica" charset="0"/>
              </a:endParaRPr>
            </a:p>
          </p:txBody>
        </p:sp>
        <p:pic>
          <p:nvPicPr>
            <p:cNvPr id="8" name="Picture 7"/>
            <p:cNvPicPr>
              <a:picLocks noChangeAspect="1"/>
            </p:cNvPicPr>
            <p:nvPr/>
          </p:nvPicPr>
          <p:blipFill>
            <a:blip r:embed="rId4"/>
            <a:stretch>
              <a:fillRect/>
            </a:stretch>
          </p:blipFill>
          <p:spPr>
            <a:xfrm>
              <a:off x="282416" y="2543334"/>
              <a:ext cx="706783" cy="504845"/>
            </a:xfrm>
            <a:prstGeom prst="rect">
              <a:avLst/>
            </a:prstGeom>
          </p:spPr>
        </p:pic>
        <p:cxnSp>
          <p:nvCxnSpPr>
            <p:cNvPr id="10" name="Straight Arrow Connector 7"/>
            <p:cNvCxnSpPr>
              <a:stCxn id="8" idx="0"/>
              <a:endCxn id="6" idx="0"/>
            </p:cNvCxnSpPr>
            <p:nvPr/>
          </p:nvCxnSpPr>
          <p:spPr bwMode="auto">
            <a:xfrm rot="5400000" flipH="1" flipV="1">
              <a:off x="2108601" y="800607"/>
              <a:ext cx="269935" cy="3215521"/>
            </a:xfrm>
            <a:prstGeom prst="curvedConnector3">
              <a:avLst>
                <a:gd name="adj1" fmla="val 471762"/>
              </a:avLst>
            </a:prstGeom>
            <a:noFill/>
            <a:ln w="38100" cap="flat" cmpd="sng" algn="ctr">
              <a:solidFill>
                <a:srgbClr val="3C3C3C"/>
              </a:solidFill>
              <a:prstDash val="dash"/>
              <a:round/>
              <a:headEnd type="none" w="med" len="med"/>
              <a:tailEnd type="triangle"/>
            </a:ln>
            <a:effectLst/>
          </p:spPr>
        </p:cxnSp>
        <p:sp>
          <p:nvSpPr>
            <p:cNvPr id="21" name="Rectangle 20"/>
            <p:cNvSpPr/>
            <p:nvPr/>
          </p:nvSpPr>
          <p:spPr>
            <a:xfrm>
              <a:off x="1797803" y="2626943"/>
              <a:ext cx="4107051" cy="3276000"/>
            </a:xfrm>
            <a:prstGeom prst="rect">
              <a:avLst/>
            </a:prstGeom>
            <a:solidFill>
              <a:schemeClr val="bg1"/>
            </a:solidFill>
            <a:ln w="57150">
              <a:solidFill>
                <a:srgbClr val="5E9B9B"/>
              </a:solidFill>
            </a:ln>
          </p:spPr>
          <p:txBody>
            <a:bodyPr wrap="square">
              <a:noAutofit/>
            </a:bodyPr>
            <a:lstStyle/>
            <a:p>
              <a:pPr algn="ctr"/>
              <a:r>
                <a:rPr lang="en-GB" b="1" dirty="0">
                  <a:solidFill>
                    <a:schemeClr val="bg1"/>
                  </a:solidFill>
                </a:rPr>
                <a:t>LOV curation team</a:t>
              </a:r>
              <a:endParaRPr lang="en-GB" sz="1600" b="1" kern="0" dirty="0">
                <a:solidFill>
                  <a:srgbClr val="4D4D4D"/>
                </a:solidFill>
                <a:latin typeface="Helvetica" charset="0"/>
                <a:ea typeface="Helvetica" charset="0"/>
                <a:cs typeface="Helvetica" charset="0"/>
              </a:endParaRPr>
            </a:p>
          </p:txBody>
        </p:sp>
        <p:pic>
          <p:nvPicPr>
            <p:cNvPr id="24" name="Picture 23"/>
            <p:cNvPicPr>
              <a:picLocks noChangeAspect="1"/>
            </p:cNvPicPr>
            <p:nvPr/>
          </p:nvPicPr>
          <p:blipFill>
            <a:blip r:embed="rId5"/>
            <a:stretch>
              <a:fillRect/>
            </a:stretch>
          </p:blipFill>
          <p:spPr>
            <a:xfrm>
              <a:off x="1900238" y="3634763"/>
              <a:ext cx="961058" cy="961058"/>
            </a:xfrm>
            <a:prstGeom prst="rect">
              <a:avLst/>
            </a:prstGeom>
          </p:spPr>
        </p:pic>
      </p:grpSp>
      <p:grpSp>
        <p:nvGrpSpPr>
          <p:cNvPr id="7" name="Group 6"/>
          <p:cNvGrpSpPr/>
          <p:nvPr/>
        </p:nvGrpSpPr>
        <p:grpSpPr>
          <a:xfrm>
            <a:off x="4783811" y="2845544"/>
            <a:ext cx="2428067" cy="2842843"/>
            <a:chOff x="5194851" y="3175042"/>
            <a:chExt cx="2428067" cy="2842843"/>
          </a:xfrm>
        </p:grpSpPr>
        <p:sp>
          <p:nvSpPr>
            <p:cNvPr id="27" name="Rectangle 26"/>
            <p:cNvSpPr/>
            <p:nvPr/>
          </p:nvSpPr>
          <p:spPr>
            <a:xfrm>
              <a:off x="5194851" y="3377686"/>
              <a:ext cx="2428067" cy="2640199"/>
            </a:xfrm>
            <a:prstGeom prst="rect">
              <a:avLst/>
            </a:prstGeom>
            <a:solidFill>
              <a:srgbClr val="93D3C9"/>
            </a:solidFill>
            <a:ln w="57150">
              <a:solidFill>
                <a:srgbClr val="93D3C9"/>
              </a:solidFill>
            </a:ln>
          </p:spPr>
          <p:txBody>
            <a:bodyPr wrap="square" lIns="72000" tIns="288000" rIns="72000">
              <a:noAutofit/>
            </a:bodyPr>
            <a:lstStyle/>
            <a:p>
              <a:pPr marL="285750" indent="-285750">
                <a:spcAft>
                  <a:spcPts val="600"/>
                </a:spcAft>
                <a:buFont typeface="Wingdings" charset="2"/>
                <a:buChar char="q"/>
              </a:pPr>
              <a:r>
                <a:rPr lang="en-GB" sz="1600" b="1" kern="0" dirty="0">
                  <a:solidFill>
                    <a:sysClr val="windowText" lastClr="000000"/>
                  </a:solidFill>
                  <a:latin typeface="Helvetica" charset="0"/>
                  <a:ea typeface="Helvetica" charset="0"/>
                  <a:cs typeface="Helvetica" charset="0"/>
                </a:rPr>
                <a:t>Metadata</a:t>
              </a:r>
              <a:r>
                <a:rPr lang="en-GB" sz="1600" kern="0" dirty="0">
                  <a:solidFill>
                    <a:sysClr val="windowText" lastClr="000000"/>
                  </a:solidFill>
                  <a:latin typeface="Helvetica" charset="0"/>
                  <a:ea typeface="Helvetica" charset="0"/>
                  <a:cs typeface="Helvetica" charset="0"/>
                </a:rPr>
                <a:t>: title, description, authors, dates,  </a:t>
              </a:r>
              <a:r>
                <a:rPr lang="en-GB" sz="1600" kern="0" dirty="0" err="1">
                  <a:solidFill>
                    <a:sysClr val="windowText" lastClr="000000"/>
                  </a:solidFill>
                  <a:latin typeface="Helvetica" charset="0"/>
                  <a:ea typeface="Helvetica" charset="0"/>
                  <a:cs typeface="Helvetica" charset="0"/>
                </a:rPr>
                <a:t>vann</a:t>
              </a:r>
              <a:r>
                <a:rPr lang="en-GB" sz="1600" kern="0" dirty="0">
                  <a:solidFill>
                    <a:sysClr val="windowText" lastClr="000000"/>
                  </a:solidFill>
                  <a:latin typeface="Helvetica" charset="0"/>
                  <a:ea typeface="Helvetica" charset="0"/>
                  <a:cs typeface="Helvetica" charset="0"/>
                </a:rPr>
                <a:t>, version, etc.</a:t>
              </a:r>
            </a:p>
            <a:p>
              <a:pPr marL="285750" indent="-285750">
                <a:spcAft>
                  <a:spcPts val="600"/>
                </a:spcAft>
                <a:buFont typeface="Wingdings" charset="2"/>
                <a:buChar char="q"/>
              </a:pPr>
              <a:r>
                <a:rPr lang="en-GB" sz="1600" b="1" kern="0" dirty="0">
                  <a:solidFill>
                    <a:sysClr val="windowText" lastClr="000000"/>
                  </a:solidFill>
                  <a:latin typeface="Helvetica" charset="0"/>
                  <a:ea typeface="Helvetica" charset="0"/>
                  <a:cs typeface="Helvetica" charset="0"/>
                </a:rPr>
                <a:t>Human readable</a:t>
              </a:r>
              <a:r>
                <a:rPr lang="en-GB" sz="1600" kern="0" dirty="0">
                  <a:solidFill>
                    <a:sysClr val="windowText" lastClr="000000"/>
                  </a:solidFill>
                  <a:latin typeface="Helvetica" charset="0"/>
                  <a:ea typeface="Helvetica" charset="0"/>
                  <a:cs typeface="Helvetica" charset="0"/>
                </a:rPr>
                <a:t>: labels and comments</a:t>
              </a:r>
            </a:p>
            <a:p>
              <a:pPr marL="285750" indent="-285750">
                <a:spcAft>
                  <a:spcPts val="600"/>
                </a:spcAft>
                <a:buFont typeface="Wingdings" charset="2"/>
                <a:buChar char="q"/>
              </a:pPr>
              <a:r>
                <a:rPr lang="en-GB" sz="1600" b="1" kern="0" dirty="0">
                  <a:solidFill>
                    <a:sysClr val="windowText" lastClr="000000"/>
                  </a:solidFill>
                  <a:latin typeface="Helvetica" charset="0"/>
                  <a:ea typeface="Helvetica" charset="0"/>
                  <a:cs typeface="Helvetica" charset="0"/>
                </a:rPr>
                <a:t>Publication </a:t>
              </a:r>
            </a:p>
            <a:p>
              <a:pPr marL="285750" indent="-285750">
                <a:spcAft>
                  <a:spcPts val="600"/>
                </a:spcAft>
                <a:buFont typeface="Wingdings" charset="2"/>
                <a:buChar char="q"/>
              </a:pPr>
              <a:r>
                <a:rPr lang="en-GB" sz="1600" b="1" kern="0" dirty="0">
                  <a:solidFill>
                    <a:sysClr val="windowText" lastClr="000000"/>
                  </a:solidFill>
                  <a:latin typeface="Helvetica" charset="0"/>
                  <a:ea typeface="Helvetica" charset="0"/>
                  <a:cs typeface="Helvetica" charset="0"/>
                </a:rPr>
                <a:t>Licence</a:t>
              </a:r>
            </a:p>
          </p:txBody>
        </p:sp>
        <p:sp>
          <p:nvSpPr>
            <p:cNvPr id="29" name="Rectangle 28"/>
            <p:cNvSpPr/>
            <p:nvPr/>
          </p:nvSpPr>
          <p:spPr bwMode="auto">
            <a:xfrm>
              <a:off x="5994839" y="3369020"/>
              <a:ext cx="808382" cy="149424"/>
            </a:xfrm>
            <a:prstGeom prst="rect">
              <a:avLst/>
            </a:prstGeom>
            <a:solidFill>
              <a:srgbClr val="E6550D"/>
            </a:solidFill>
            <a:ln w="38100" cap="flat" cmpd="sng" algn="ctr">
              <a:solidFill>
                <a:srgbClr val="E6550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800">
                <a:solidFill>
                  <a:schemeClr val="bg1"/>
                </a:solidFill>
                <a:latin typeface="Arial" pitchFamily="34" charset="0"/>
              </a:endParaRPr>
            </a:p>
          </p:txBody>
        </p:sp>
        <p:sp>
          <p:nvSpPr>
            <p:cNvPr id="30" name="Trapezoid 29"/>
            <p:cNvSpPr/>
            <p:nvPr/>
          </p:nvSpPr>
          <p:spPr bwMode="auto">
            <a:xfrm rot="10800000">
              <a:off x="6129795" y="3175042"/>
              <a:ext cx="538470" cy="202645"/>
            </a:xfrm>
            <a:prstGeom prst="trapezoid">
              <a:avLst>
                <a:gd name="adj" fmla="val 44228"/>
              </a:avLst>
            </a:prstGeom>
            <a:solidFill>
              <a:srgbClr val="E6550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800">
                <a:solidFill>
                  <a:schemeClr val="bg1"/>
                </a:solidFill>
                <a:latin typeface="Arial" pitchFamily="34" charset="0"/>
              </a:endParaRPr>
            </a:p>
          </p:txBody>
        </p:sp>
      </p:grpSp>
      <p:grpSp>
        <p:nvGrpSpPr>
          <p:cNvPr id="61" name="Group 60"/>
          <p:cNvGrpSpPr/>
          <p:nvPr/>
        </p:nvGrpSpPr>
        <p:grpSpPr>
          <a:xfrm>
            <a:off x="1579376" y="3634764"/>
            <a:ext cx="979755" cy="876287"/>
            <a:chOff x="55375" y="3634763"/>
            <a:chExt cx="979755" cy="876287"/>
          </a:xfrm>
        </p:grpSpPr>
        <p:pic>
          <p:nvPicPr>
            <p:cNvPr id="16" name="Picture 15"/>
            <p:cNvPicPr>
              <a:picLocks noChangeAspect="1"/>
            </p:cNvPicPr>
            <p:nvPr/>
          </p:nvPicPr>
          <p:blipFill>
            <a:blip r:embed="rId4"/>
            <a:stretch>
              <a:fillRect/>
            </a:stretch>
          </p:blipFill>
          <p:spPr>
            <a:xfrm>
              <a:off x="191862" y="3634763"/>
              <a:ext cx="706783" cy="504845"/>
            </a:xfrm>
            <a:prstGeom prst="rect">
              <a:avLst/>
            </a:prstGeom>
          </p:spPr>
        </p:pic>
        <p:sp>
          <p:nvSpPr>
            <p:cNvPr id="11" name="TextBox 10"/>
            <p:cNvSpPr txBox="1"/>
            <p:nvPr/>
          </p:nvSpPr>
          <p:spPr>
            <a:xfrm>
              <a:off x="55375" y="4141718"/>
              <a:ext cx="979755" cy="369332"/>
            </a:xfrm>
            <a:prstGeom prst="rect">
              <a:avLst/>
            </a:prstGeom>
            <a:noFill/>
          </p:spPr>
          <p:txBody>
            <a:bodyPr wrap="none" rtlCol="0">
              <a:spAutoFit/>
            </a:bodyPr>
            <a:lstStyle/>
            <a:p>
              <a:r>
                <a:rPr lang="en-US">
                  <a:latin typeface="Helvetica" charset="0"/>
                  <a:ea typeface="Helvetica" charset="0"/>
                  <a:cs typeface="Helvetica" charset="0"/>
                </a:rPr>
                <a:t>Authors</a:t>
              </a:r>
            </a:p>
          </p:txBody>
        </p:sp>
      </p:grpSp>
      <p:cxnSp>
        <p:nvCxnSpPr>
          <p:cNvPr id="19" name="Straight Arrow Connector 7"/>
          <p:cNvCxnSpPr>
            <a:stCxn id="24" idx="0"/>
            <a:endCxn id="16" idx="0"/>
          </p:cNvCxnSpPr>
          <p:nvPr/>
        </p:nvCxnSpPr>
        <p:spPr bwMode="auto">
          <a:xfrm rot="16200000" flipV="1">
            <a:off x="2987011" y="2717007"/>
            <a:ext cx="12700" cy="1835513"/>
          </a:xfrm>
          <a:prstGeom prst="curvedConnector3">
            <a:avLst>
              <a:gd name="adj1" fmla="val 4240669"/>
            </a:avLst>
          </a:prstGeom>
          <a:noFill/>
          <a:ln w="38100" cap="flat" cmpd="sng" algn="ctr">
            <a:solidFill>
              <a:srgbClr val="3C3C3C"/>
            </a:solidFill>
            <a:prstDash val="dash"/>
            <a:round/>
            <a:headEnd type="none" w="med" len="med"/>
            <a:tailEnd type="triangle"/>
          </a:ln>
          <a:effectLst/>
        </p:spPr>
      </p:cxnSp>
      <p:cxnSp>
        <p:nvCxnSpPr>
          <p:cNvPr id="26" name="Straight Arrow Connector 7"/>
          <p:cNvCxnSpPr>
            <a:stCxn id="11" idx="2"/>
            <a:endCxn id="24" idx="2"/>
          </p:cNvCxnSpPr>
          <p:nvPr/>
        </p:nvCxnSpPr>
        <p:spPr bwMode="auto">
          <a:xfrm rot="16200000" flipH="1">
            <a:off x="2944626" y="3635678"/>
            <a:ext cx="84771" cy="1835514"/>
          </a:xfrm>
          <a:prstGeom prst="curvedConnector3">
            <a:avLst>
              <a:gd name="adj1" fmla="val 643905"/>
            </a:avLst>
          </a:prstGeom>
          <a:noFill/>
          <a:ln w="38100" cap="flat" cmpd="sng" algn="ctr">
            <a:solidFill>
              <a:srgbClr val="3C3C3C"/>
            </a:solidFill>
            <a:prstDash val="dash"/>
            <a:round/>
            <a:headEnd type="none" w="med" len="med"/>
            <a:tailEnd type="triangle"/>
          </a:ln>
          <a:effectLst/>
        </p:spPr>
      </p:cxnSp>
      <p:pic>
        <p:nvPicPr>
          <p:cNvPr id="40" name="Picture 3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639776" y="3017198"/>
            <a:ext cx="2750709" cy="2879873"/>
          </a:xfrm>
          <a:prstGeom prst="rect">
            <a:avLst/>
          </a:prstGeom>
          <a:effectLst>
            <a:outerShdw blurRad="50800" dist="38100" dir="2700000" algn="tl" rotWithShape="0">
              <a:prstClr val="black">
                <a:alpha val="40000"/>
              </a:prstClr>
            </a:outerShdw>
          </a:effectLst>
        </p:spPr>
      </p:pic>
      <p:cxnSp>
        <p:nvCxnSpPr>
          <p:cNvPr id="47" name="Straight Arrow Connector 7"/>
          <p:cNvCxnSpPr>
            <a:stCxn id="24" idx="2"/>
            <a:endCxn id="40" idx="2"/>
          </p:cNvCxnSpPr>
          <p:nvPr/>
        </p:nvCxnSpPr>
        <p:spPr bwMode="auto">
          <a:xfrm rot="16200000" flipH="1">
            <a:off x="5809325" y="2691264"/>
            <a:ext cx="1301249" cy="5110363"/>
          </a:xfrm>
          <a:prstGeom prst="curvedConnector3">
            <a:avLst>
              <a:gd name="adj1" fmla="val 140198"/>
            </a:avLst>
          </a:prstGeom>
          <a:noFill/>
          <a:ln w="38100" cap="flat" cmpd="sng" algn="ctr">
            <a:solidFill>
              <a:srgbClr val="3C3C3C"/>
            </a:solidFill>
            <a:prstDash val="dash"/>
            <a:round/>
            <a:headEnd type="none" w="med" len="med"/>
            <a:tailEnd type="triangle"/>
          </a:ln>
          <a:effectLst/>
        </p:spPr>
      </p:cxnSp>
    </p:spTree>
    <p:extLst>
      <p:ext uri="{BB962C8B-B14F-4D97-AF65-F5344CB8AC3E}">
        <p14:creationId xmlns:p14="http://schemas.microsoft.com/office/powerpoint/2010/main" val="42001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7680-5C62-6A4A-A757-2CBDF60F7300}"/>
              </a:ext>
            </a:extLst>
          </p:cNvPr>
          <p:cNvSpPr>
            <a:spLocks noGrp="1"/>
          </p:cNvSpPr>
          <p:nvPr>
            <p:ph type="title"/>
          </p:nvPr>
        </p:nvSpPr>
        <p:spPr/>
        <p:txBody>
          <a:bodyPr/>
          <a:lstStyle/>
          <a:p>
            <a:r>
              <a:rPr lang="en-GB" dirty="0"/>
              <a:t>Other registries</a:t>
            </a:r>
          </a:p>
        </p:txBody>
      </p:sp>
      <p:sp>
        <p:nvSpPr>
          <p:cNvPr id="3" name="Slide Number Placeholder 2">
            <a:extLst>
              <a:ext uri="{FF2B5EF4-FFF2-40B4-BE49-F238E27FC236}">
                <a16:creationId xmlns:a16="http://schemas.microsoft.com/office/drawing/2014/main" id="{4AC947C8-2D23-DF44-972D-DEC1704F0D52}"/>
              </a:ext>
            </a:extLst>
          </p:cNvPr>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17</a:t>
            </a:fld>
            <a:endParaRPr lang="es-ES" dirty="0">
              <a:solidFill>
                <a:srgbClr val="FFFFFF"/>
              </a:solidFill>
            </a:endParaRPr>
          </a:p>
        </p:txBody>
      </p:sp>
      <p:pic>
        <p:nvPicPr>
          <p:cNvPr id="6" name="Picture 5">
            <a:extLst>
              <a:ext uri="{FF2B5EF4-FFF2-40B4-BE49-F238E27FC236}">
                <a16:creationId xmlns:a16="http://schemas.microsoft.com/office/drawing/2014/main" id="{6306669A-4678-0B4A-861A-25CB3320C235}"/>
              </a:ext>
            </a:extLst>
          </p:cNvPr>
          <p:cNvPicPr>
            <a:picLocks noChangeAspect="1"/>
          </p:cNvPicPr>
          <p:nvPr/>
        </p:nvPicPr>
        <p:blipFill>
          <a:blip r:embed="rId2"/>
          <a:stretch>
            <a:fillRect/>
          </a:stretch>
        </p:blipFill>
        <p:spPr>
          <a:xfrm>
            <a:off x="8030062" y="560163"/>
            <a:ext cx="4102617" cy="3411762"/>
          </a:xfrm>
          <a:prstGeom prst="rect">
            <a:avLst/>
          </a:prstGeom>
        </p:spPr>
      </p:pic>
      <p:pic>
        <p:nvPicPr>
          <p:cNvPr id="7173" name="Picture 5" descr="https://lh3.googleusercontent.com/uqDOJzD7f2ABBd0og-J58x4YD_g_XVDyb1g-aZkFCE53z6H5ZanvPKJFpPXMGORg1isPrDLWLHIiU7pjr0CbkFbV0gdbBQ-AiKcgmjs2QzjqXJoQPxTVFLDV69O2L59DHTsyixM-LbT54sbAKgWBDw=s2048">
            <a:extLst>
              <a:ext uri="{FF2B5EF4-FFF2-40B4-BE49-F238E27FC236}">
                <a16:creationId xmlns:a16="http://schemas.microsoft.com/office/drawing/2014/main" id="{2977BDAA-5BF6-C846-8D0E-0BC268E5E9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26500" y="4994244"/>
            <a:ext cx="3045829" cy="7769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lh4.googleusercontent.com/kjEDM9kZLjTzh69MUFq-ndEFFBVttcS6VdmGq8Ba-vE37jLrz8fyotOF6Q93oF1cXd0uJv4j8S05Tt7KMYlnFfjOg56bY_CjMSPw1q7dtWL68vAokTqx8YDQSZ7s-0BVqJ5dvrDYJJ7ABFcPusBB5w=s2048">
            <a:extLst>
              <a:ext uri="{FF2B5EF4-FFF2-40B4-BE49-F238E27FC236}">
                <a16:creationId xmlns:a16="http://schemas.microsoft.com/office/drawing/2014/main" id="{01D56AE9-0E62-E145-B437-C7CCD05495D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8800" y="1686306"/>
            <a:ext cx="191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s://lh6.googleusercontent.com/XqIh2OaF0PK_zg7kT4jv-V622viQgv8X2Y0SFm6dHEJn9BKyLJLey8qYkvUwwbWmgyhlVPsTVlcTFCcfItASqLhoNPqpUWgGHcRTRr7KQjcI9VWKMdCn2im-ozPiyosv-0oq4v9QXIf0yMiE2oXsXw=s2048">
            <a:extLst>
              <a:ext uri="{FF2B5EF4-FFF2-40B4-BE49-F238E27FC236}">
                <a16:creationId xmlns:a16="http://schemas.microsoft.com/office/drawing/2014/main" id="{E049AC6E-3DD0-A047-B989-6AC95C34B5A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95505" y="4133321"/>
            <a:ext cx="3649734" cy="6387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F59D888-EC42-B347-97D2-131DAD9C91ED}"/>
              </a:ext>
            </a:extLst>
          </p:cNvPr>
          <p:cNvPicPr>
            <a:picLocks noChangeAspect="1"/>
          </p:cNvPicPr>
          <p:nvPr/>
        </p:nvPicPr>
        <p:blipFill>
          <a:blip r:embed="rId6"/>
          <a:stretch>
            <a:fillRect/>
          </a:stretch>
        </p:blipFill>
        <p:spPr>
          <a:xfrm>
            <a:off x="7065795" y="5826127"/>
            <a:ext cx="2021055" cy="750678"/>
          </a:xfrm>
          <a:prstGeom prst="rect">
            <a:avLst/>
          </a:prstGeom>
        </p:spPr>
      </p:pic>
      <p:pic>
        <p:nvPicPr>
          <p:cNvPr id="15" name="Picture 14">
            <a:extLst>
              <a:ext uri="{FF2B5EF4-FFF2-40B4-BE49-F238E27FC236}">
                <a16:creationId xmlns:a16="http://schemas.microsoft.com/office/drawing/2014/main" id="{8EB51522-F3EA-C742-AC56-0A4C991D004D}"/>
              </a:ext>
            </a:extLst>
          </p:cNvPr>
          <p:cNvPicPr>
            <a:picLocks noChangeAspect="1"/>
          </p:cNvPicPr>
          <p:nvPr/>
        </p:nvPicPr>
        <p:blipFill rotWithShape="1">
          <a:blip r:embed="rId7"/>
          <a:srcRect r="87765" b="85965"/>
          <a:stretch/>
        </p:blipFill>
        <p:spPr>
          <a:xfrm>
            <a:off x="6908800" y="2655292"/>
            <a:ext cx="1792288" cy="870547"/>
          </a:xfrm>
          <a:prstGeom prst="rect">
            <a:avLst/>
          </a:prstGeom>
        </p:spPr>
      </p:pic>
      <p:pic>
        <p:nvPicPr>
          <p:cNvPr id="16" name="Picture 15">
            <a:extLst>
              <a:ext uri="{FF2B5EF4-FFF2-40B4-BE49-F238E27FC236}">
                <a16:creationId xmlns:a16="http://schemas.microsoft.com/office/drawing/2014/main" id="{024438AB-B970-8044-AD93-2E68CAAF45FD}"/>
              </a:ext>
            </a:extLst>
          </p:cNvPr>
          <p:cNvPicPr>
            <a:picLocks noChangeAspect="1"/>
          </p:cNvPicPr>
          <p:nvPr/>
        </p:nvPicPr>
        <p:blipFill>
          <a:blip r:embed="rId8"/>
          <a:stretch>
            <a:fillRect/>
          </a:stretch>
        </p:blipFill>
        <p:spPr>
          <a:xfrm>
            <a:off x="234154" y="952680"/>
            <a:ext cx="2597444" cy="3939943"/>
          </a:xfrm>
          <a:prstGeom prst="rect">
            <a:avLst/>
          </a:prstGeom>
        </p:spPr>
      </p:pic>
      <p:pic>
        <p:nvPicPr>
          <p:cNvPr id="9" name="Picture 8">
            <a:extLst>
              <a:ext uri="{FF2B5EF4-FFF2-40B4-BE49-F238E27FC236}">
                <a16:creationId xmlns:a16="http://schemas.microsoft.com/office/drawing/2014/main" id="{14E16C8B-C1EC-6544-BF5D-30328210A9BF}"/>
              </a:ext>
            </a:extLst>
          </p:cNvPr>
          <p:cNvPicPr>
            <a:picLocks noChangeAspect="1"/>
          </p:cNvPicPr>
          <p:nvPr/>
        </p:nvPicPr>
        <p:blipFill>
          <a:blip r:embed="rId9"/>
          <a:stretch>
            <a:fillRect/>
          </a:stretch>
        </p:blipFill>
        <p:spPr>
          <a:xfrm>
            <a:off x="3003049" y="533299"/>
            <a:ext cx="3126290" cy="6029273"/>
          </a:xfrm>
          <a:prstGeom prst="rect">
            <a:avLst/>
          </a:prstGeom>
        </p:spPr>
      </p:pic>
    </p:spTree>
    <p:extLst>
      <p:ext uri="{BB962C8B-B14F-4D97-AF65-F5344CB8AC3E}">
        <p14:creationId xmlns:p14="http://schemas.microsoft.com/office/powerpoint/2010/main" val="27038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B7E3-B4A2-3F40-BCA9-FFCF832249C4}"/>
              </a:ext>
            </a:extLst>
          </p:cNvPr>
          <p:cNvSpPr>
            <a:spLocks noGrp="1"/>
          </p:cNvSpPr>
          <p:nvPr>
            <p:ph type="title"/>
          </p:nvPr>
        </p:nvSpPr>
        <p:spPr/>
        <p:txBody>
          <a:bodyPr/>
          <a:lstStyle/>
          <a:p>
            <a:r>
              <a:rPr lang="en-GB" dirty="0"/>
              <a:t>Current and future work</a:t>
            </a:r>
          </a:p>
        </p:txBody>
      </p:sp>
      <p:sp>
        <p:nvSpPr>
          <p:cNvPr id="5" name="Forma libre 3">
            <a:extLst>
              <a:ext uri="{FF2B5EF4-FFF2-40B4-BE49-F238E27FC236}">
                <a16:creationId xmlns:a16="http://schemas.microsoft.com/office/drawing/2014/main" id="{10E49EE1-BFB2-F449-B19B-71D3A3E3324F}"/>
              </a:ext>
            </a:extLst>
          </p:cNvPr>
          <p:cNvSpPr/>
          <p:nvPr/>
        </p:nvSpPr>
        <p:spPr bwMode="auto">
          <a:xfrm>
            <a:off x="57152" y="2675816"/>
            <a:ext cx="7628111" cy="3053991"/>
          </a:xfrm>
          <a:custGeom>
            <a:avLst/>
            <a:gdLst>
              <a:gd name="connsiteX0" fmla="*/ 0 w 4599161"/>
              <a:gd name="connsiteY0" fmla="*/ 1674892 h 1702052"/>
              <a:gd name="connsiteX1" fmla="*/ 1629624 w 4599161"/>
              <a:gd name="connsiteY1" fmla="*/ 1702052 h 1702052"/>
              <a:gd name="connsiteX2" fmla="*/ 4599161 w 4599161"/>
              <a:gd name="connsiteY2" fmla="*/ 36214 h 1702052"/>
              <a:gd name="connsiteX3" fmla="*/ 3847723 w 4599161"/>
              <a:gd name="connsiteY3" fmla="*/ 0 h 1702052"/>
              <a:gd name="connsiteX4" fmla="*/ 0 w 4599161"/>
              <a:gd name="connsiteY4" fmla="*/ 1674892 h 1702052"/>
              <a:gd name="connsiteX0" fmla="*/ 0 w 4648588"/>
              <a:gd name="connsiteY0" fmla="*/ 1707843 h 1707843"/>
              <a:gd name="connsiteX1" fmla="*/ 1679051 w 4648588"/>
              <a:gd name="connsiteY1" fmla="*/ 1702052 h 1707843"/>
              <a:gd name="connsiteX2" fmla="*/ 4648588 w 4648588"/>
              <a:gd name="connsiteY2" fmla="*/ 36214 h 1707843"/>
              <a:gd name="connsiteX3" fmla="*/ 3897150 w 4648588"/>
              <a:gd name="connsiteY3" fmla="*/ 0 h 1707843"/>
              <a:gd name="connsiteX4" fmla="*/ 0 w 4648588"/>
              <a:gd name="connsiteY4" fmla="*/ 1707843 h 1707843"/>
              <a:gd name="connsiteX0" fmla="*/ 0 w 4648588"/>
              <a:gd name="connsiteY0" fmla="*/ 1790222 h 1790222"/>
              <a:gd name="connsiteX1" fmla="*/ 1679051 w 4648588"/>
              <a:gd name="connsiteY1" fmla="*/ 1784431 h 1790222"/>
              <a:gd name="connsiteX2" fmla="*/ 4648588 w 4648588"/>
              <a:gd name="connsiteY2" fmla="*/ 118593 h 1790222"/>
              <a:gd name="connsiteX3" fmla="*/ 4028955 w 4648588"/>
              <a:gd name="connsiteY3" fmla="*/ 0 h 1790222"/>
              <a:gd name="connsiteX4" fmla="*/ 0 w 4648588"/>
              <a:gd name="connsiteY4" fmla="*/ 1790222 h 1790222"/>
              <a:gd name="connsiteX0" fmla="*/ 0 w 4648588"/>
              <a:gd name="connsiteY0" fmla="*/ 1790222 h 1790222"/>
              <a:gd name="connsiteX1" fmla="*/ 1679051 w 4648588"/>
              <a:gd name="connsiteY1" fmla="*/ 1784431 h 1790222"/>
              <a:gd name="connsiteX2" fmla="*/ 4648588 w 4648588"/>
              <a:gd name="connsiteY2" fmla="*/ 118593 h 1790222"/>
              <a:gd name="connsiteX3" fmla="*/ 4028955 w 4648588"/>
              <a:gd name="connsiteY3" fmla="*/ 0 h 1790222"/>
              <a:gd name="connsiteX4" fmla="*/ 0 w 4648588"/>
              <a:gd name="connsiteY4" fmla="*/ 1790222 h 1790222"/>
              <a:gd name="connsiteX0" fmla="*/ 0 w 4648588"/>
              <a:gd name="connsiteY0" fmla="*/ 1790222 h 1790222"/>
              <a:gd name="connsiteX1" fmla="*/ 1679051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 name="connsiteX0" fmla="*/ 0 w 4648588"/>
              <a:gd name="connsiteY0" fmla="*/ 1790222 h 1790222"/>
              <a:gd name="connsiteX1" fmla="*/ 1901473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 name="connsiteX0" fmla="*/ 0 w 4648588"/>
              <a:gd name="connsiteY0" fmla="*/ 1790222 h 1790222"/>
              <a:gd name="connsiteX1" fmla="*/ 1901473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 name="connsiteX0" fmla="*/ 0 w 4648588"/>
              <a:gd name="connsiteY0" fmla="*/ 1790222 h 1790222"/>
              <a:gd name="connsiteX1" fmla="*/ 1901473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 name="connsiteX0" fmla="*/ 0 w 4648588"/>
              <a:gd name="connsiteY0" fmla="*/ 1790222 h 1790222"/>
              <a:gd name="connsiteX1" fmla="*/ 1901473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 name="connsiteX0" fmla="*/ 0 w 4648588"/>
              <a:gd name="connsiteY0" fmla="*/ 1790222 h 1790222"/>
              <a:gd name="connsiteX1" fmla="*/ 1901473 w 4648588"/>
              <a:gd name="connsiteY1" fmla="*/ 1784431 h 1790222"/>
              <a:gd name="connsiteX2" fmla="*/ 2680479 w 4648588"/>
              <a:gd name="connsiteY2" fmla="*/ 890993 h 1790222"/>
              <a:gd name="connsiteX3" fmla="*/ 4648588 w 4648588"/>
              <a:gd name="connsiteY3" fmla="*/ 118593 h 1790222"/>
              <a:gd name="connsiteX4" fmla="*/ 4028955 w 4648588"/>
              <a:gd name="connsiteY4" fmla="*/ 0 h 1790222"/>
              <a:gd name="connsiteX5" fmla="*/ 0 w 4648588"/>
              <a:gd name="connsiteY5" fmla="*/ 1790222 h 179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588" h="1790222">
                <a:moveTo>
                  <a:pt x="0" y="1790222"/>
                </a:moveTo>
                <a:lnTo>
                  <a:pt x="1901473" y="1784431"/>
                </a:lnTo>
                <a:cubicBezTo>
                  <a:pt x="1957942" y="1470143"/>
                  <a:pt x="2170929" y="1180568"/>
                  <a:pt x="2680479" y="890993"/>
                </a:cubicBezTo>
                <a:cubicBezTo>
                  <a:pt x="3394180" y="452292"/>
                  <a:pt x="3992552" y="376060"/>
                  <a:pt x="4648588" y="118593"/>
                </a:cubicBezTo>
                <a:lnTo>
                  <a:pt x="4028955" y="0"/>
                </a:lnTo>
                <a:cubicBezTo>
                  <a:pt x="1853948" y="357843"/>
                  <a:pt x="1120563" y="1004010"/>
                  <a:pt x="0" y="1790222"/>
                </a:cubicBezTo>
                <a:close/>
              </a:path>
            </a:pathLst>
          </a:cu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6" name="Forma libre 4">
            <a:extLst>
              <a:ext uri="{FF2B5EF4-FFF2-40B4-BE49-F238E27FC236}">
                <a16:creationId xmlns:a16="http://schemas.microsoft.com/office/drawing/2014/main" id="{A7F3170A-D3DD-2D43-8AA9-D7497F77A78A}"/>
              </a:ext>
            </a:extLst>
          </p:cNvPr>
          <p:cNvSpPr/>
          <p:nvPr/>
        </p:nvSpPr>
        <p:spPr bwMode="auto">
          <a:xfrm rot="21367854">
            <a:off x="5673006" y="2348421"/>
            <a:ext cx="4055186" cy="743003"/>
          </a:xfrm>
          <a:custGeom>
            <a:avLst/>
            <a:gdLst>
              <a:gd name="connsiteX0" fmla="*/ 0 w 2734962"/>
              <a:gd name="connsiteY0" fmla="*/ 49427 h 502508"/>
              <a:gd name="connsiteX1" fmla="*/ 1985319 w 2734962"/>
              <a:gd name="connsiteY1" fmla="*/ 502508 h 502508"/>
              <a:gd name="connsiteX2" fmla="*/ 2734962 w 2734962"/>
              <a:gd name="connsiteY2" fmla="*/ 0 h 502508"/>
              <a:gd name="connsiteX3" fmla="*/ 0 w 2734962"/>
              <a:gd name="connsiteY3" fmla="*/ 49427 h 502508"/>
            </a:gdLst>
            <a:ahLst/>
            <a:cxnLst>
              <a:cxn ang="0">
                <a:pos x="connsiteX0" y="connsiteY0"/>
              </a:cxn>
              <a:cxn ang="0">
                <a:pos x="connsiteX1" y="connsiteY1"/>
              </a:cxn>
              <a:cxn ang="0">
                <a:pos x="connsiteX2" y="connsiteY2"/>
              </a:cxn>
              <a:cxn ang="0">
                <a:pos x="connsiteX3" y="connsiteY3"/>
              </a:cxn>
            </a:cxnLst>
            <a:rect l="l" t="t" r="r" b="b"/>
            <a:pathLst>
              <a:path w="2734962" h="502508">
                <a:moveTo>
                  <a:pt x="0" y="49427"/>
                </a:moveTo>
                <a:lnTo>
                  <a:pt x="1985319" y="502508"/>
                </a:lnTo>
                <a:lnTo>
                  <a:pt x="2734962" y="0"/>
                </a:lnTo>
                <a:lnTo>
                  <a:pt x="0" y="49427"/>
                </a:lnTo>
                <a:close/>
              </a:path>
            </a:pathLst>
          </a:cu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000000"/>
              </a:solidFill>
              <a:latin typeface="Arial"/>
            </a:endParaRPr>
          </a:p>
        </p:txBody>
      </p:sp>
      <p:sp>
        <p:nvSpPr>
          <p:cNvPr id="7" name="Google Shape;512;p35">
            <a:extLst>
              <a:ext uri="{FF2B5EF4-FFF2-40B4-BE49-F238E27FC236}">
                <a16:creationId xmlns:a16="http://schemas.microsoft.com/office/drawing/2014/main" id="{96EA7A5C-6F5C-C748-A283-E77B07144498}"/>
              </a:ext>
            </a:extLst>
          </p:cNvPr>
          <p:cNvSpPr/>
          <p:nvPr/>
        </p:nvSpPr>
        <p:spPr>
          <a:xfrm>
            <a:off x="1280971" y="3036466"/>
            <a:ext cx="1516249" cy="646290"/>
          </a:xfrm>
          <a:prstGeom prst="rect">
            <a:avLst/>
          </a:prstGeom>
          <a:noFill/>
          <a:ln>
            <a:noFill/>
          </a:ln>
        </p:spPr>
        <p:txBody>
          <a:bodyPr spcFirstLastPara="1" wrap="square" lIns="91425" tIns="45700" rIns="91425" bIns="45700" anchor="t" anchorCtr="0">
            <a:spAutoFit/>
          </a:bodyPr>
          <a:lstStyle/>
          <a:p>
            <a:pPr algn="ctr" defTabSz="914377">
              <a:buClr>
                <a:srgbClr val="000000"/>
              </a:buClr>
              <a:defRPr/>
            </a:pPr>
            <a:r>
              <a:rPr lang="es-ES" kern="0" dirty="0" err="1">
                <a:solidFill>
                  <a:srgbClr val="3E484F"/>
                </a:solidFill>
                <a:latin typeface="Calibri"/>
                <a:ea typeface="Calibri"/>
                <a:cs typeface="Calibri"/>
                <a:sym typeface="Calibri"/>
              </a:rPr>
              <a:t>Meet</a:t>
            </a:r>
            <a:r>
              <a:rPr lang="es-ES" kern="0" dirty="0">
                <a:solidFill>
                  <a:srgbClr val="3E484F"/>
                </a:solidFill>
                <a:latin typeface="Calibri"/>
                <a:ea typeface="Calibri"/>
                <a:cs typeface="Calibri"/>
                <a:sym typeface="Calibri"/>
              </a:rPr>
              <a:t> </a:t>
            </a:r>
            <a:r>
              <a:rPr lang="es-ES" kern="0" dirty="0" err="1">
                <a:solidFill>
                  <a:srgbClr val="3E484F"/>
                </a:solidFill>
                <a:latin typeface="Calibri"/>
                <a:ea typeface="Calibri"/>
                <a:cs typeface="Calibri"/>
                <a:sym typeface="Calibri"/>
              </a:rPr>
              <a:t>together</a:t>
            </a:r>
            <a:endParaRPr sz="1400" kern="0" dirty="0">
              <a:solidFill>
                <a:srgbClr val="000000"/>
              </a:solidFill>
              <a:latin typeface="Arial"/>
              <a:cs typeface="Arial"/>
              <a:sym typeface="Arial"/>
            </a:endParaRPr>
          </a:p>
        </p:txBody>
      </p:sp>
      <p:sp>
        <p:nvSpPr>
          <p:cNvPr id="8" name="Google Shape;512;p35">
            <a:extLst>
              <a:ext uri="{FF2B5EF4-FFF2-40B4-BE49-F238E27FC236}">
                <a16:creationId xmlns:a16="http://schemas.microsoft.com/office/drawing/2014/main" id="{A1655163-2A09-7F4F-8890-3FCA7AD3304F}"/>
              </a:ext>
            </a:extLst>
          </p:cNvPr>
          <p:cNvSpPr/>
          <p:nvPr/>
        </p:nvSpPr>
        <p:spPr>
          <a:xfrm>
            <a:off x="2789382" y="2187941"/>
            <a:ext cx="1516249" cy="666937"/>
          </a:xfrm>
          <a:prstGeom prst="rect">
            <a:avLst/>
          </a:prstGeom>
          <a:noFill/>
          <a:ln>
            <a:noFill/>
          </a:ln>
        </p:spPr>
        <p:txBody>
          <a:bodyPr spcFirstLastPara="1" wrap="square" lIns="91425" tIns="45700" rIns="91425" bIns="45700" anchor="t" anchorCtr="0">
            <a:spAutoFit/>
          </a:bodyPr>
          <a:lstStyle/>
          <a:p>
            <a:pPr algn="ctr" defTabSz="914377">
              <a:buClr>
                <a:srgbClr val="000000"/>
              </a:buClr>
              <a:defRPr/>
            </a:pPr>
            <a:r>
              <a:rPr lang="es-ES" sz="1867" kern="0" dirty="0" err="1">
                <a:solidFill>
                  <a:srgbClr val="3E484F"/>
                </a:solidFill>
                <a:latin typeface="Calibri"/>
                <a:ea typeface="Calibri"/>
                <a:cs typeface="Calibri"/>
                <a:sym typeface="Calibri"/>
              </a:rPr>
              <a:t>Work</a:t>
            </a:r>
            <a:r>
              <a:rPr lang="es-ES" sz="1867" kern="0" dirty="0">
                <a:solidFill>
                  <a:srgbClr val="3E484F"/>
                </a:solidFill>
                <a:latin typeface="Calibri"/>
                <a:ea typeface="Calibri"/>
                <a:cs typeface="Calibri"/>
                <a:sym typeface="Calibri"/>
              </a:rPr>
              <a:t> </a:t>
            </a:r>
            <a:r>
              <a:rPr lang="es-ES" sz="1867" kern="0" dirty="0" err="1">
                <a:solidFill>
                  <a:srgbClr val="3E484F"/>
                </a:solidFill>
                <a:latin typeface="Calibri"/>
                <a:ea typeface="Calibri"/>
                <a:cs typeface="Calibri"/>
                <a:sym typeface="Calibri"/>
              </a:rPr>
              <a:t>together</a:t>
            </a:r>
            <a:endParaRPr sz="1467" kern="0" dirty="0">
              <a:solidFill>
                <a:srgbClr val="000000"/>
              </a:solidFill>
              <a:latin typeface="Arial"/>
              <a:cs typeface="Arial"/>
              <a:sym typeface="Arial"/>
            </a:endParaRPr>
          </a:p>
        </p:txBody>
      </p:sp>
      <p:sp>
        <p:nvSpPr>
          <p:cNvPr id="9" name="Google Shape;512;p35">
            <a:extLst>
              <a:ext uri="{FF2B5EF4-FFF2-40B4-BE49-F238E27FC236}">
                <a16:creationId xmlns:a16="http://schemas.microsoft.com/office/drawing/2014/main" id="{212A3EED-0F65-BD41-9819-F21A84498437}"/>
              </a:ext>
            </a:extLst>
          </p:cNvPr>
          <p:cNvSpPr/>
          <p:nvPr/>
        </p:nvSpPr>
        <p:spPr>
          <a:xfrm>
            <a:off x="4403705" y="1606210"/>
            <a:ext cx="1516249" cy="420524"/>
          </a:xfrm>
          <a:prstGeom prst="rect">
            <a:avLst/>
          </a:prstGeom>
          <a:noFill/>
          <a:ln>
            <a:noFill/>
          </a:ln>
        </p:spPr>
        <p:txBody>
          <a:bodyPr spcFirstLastPara="1" wrap="square" lIns="91425" tIns="45700" rIns="91425" bIns="45700" anchor="t" anchorCtr="0">
            <a:spAutoFit/>
          </a:bodyPr>
          <a:lstStyle/>
          <a:p>
            <a:pPr algn="ctr" defTabSz="914377">
              <a:buClr>
                <a:srgbClr val="000000"/>
              </a:buClr>
              <a:defRPr/>
            </a:pPr>
            <a:r>
              <a:rPr lang="es-ES" sz="2133" kern="0" dirty="0">
                <a:solidFill>
                  <a:srgbClr val="3E484F"/>
                </a:solidFill>
                <a:latin typeface="Calibri"/>
                <a:ea typeface="Calibri"/>
                <a:cs typeface="Calibri"/>
                <a:sym typeface="Calibri"/>
              </a:rPr>
              <a:t>Co-</a:t>
            </a:r>
            <a:r>
              <a:rPr lang="es-ES" sz="2133" kern="0" dirty="0" err="1">
                <a:solidFill>
                  <a:srgbClr val="3E484F"/>
                </a:solidFill>
                <a:latin typeface="Calibri"/>
                <a:ea typeface="Calibri"/>
                <a:cs typeface="Calibri"/>
                <a:sym typeface="Calibri"/>
              </a:rPr>
              <a:t>create</a:t>
            </a:r>
            <a:endParaRPr sz="1600" kern="0" dirty="0">
              <a:solidFill>
                <a:srgbClr val="000000"/>
              </a:solidFill>
              <a:latin typeface="Arial"/>
              <a:cs typeface="Arial"/>
              <a:sym typeface="Arial"/>
            </a:endParaRPr>
          </a:p>
        </p:txBody>
      </p:sp>
      <p:sp>
        <p:nvSpPr>
          <p:cNvPr id="10" name="Google Shape;512;p35">
            <a:extLst>
              <a:ext uri="{FF2B5EF4-FFF2-40B4-BE49-F238E27FC236}">
                <a16:creationId xmlns:a16="http://schemas.microsoft.com/office/drawing/2014/main" id="{E55ED046-7359-D846-BE18-583C9A9DC18F}"/>
              </a:ext>
            </a:extLst>
          </p:cNvPr>
          <p:cNvSpPr/>
          <p:nvPr/>
        </p:nvSpPr>
        <p:spPr>
          <a:xfrm>
            <a:off x="5751739" y="1191758"/>
            <a:ext cx="1516249" cy="461624"/>
          </a:xfrm>
          <a:prstGeom prst="rect">
            <a:avLst/>
          </a:prstGeom>
          <a:noFill/>
          <a:ln>
            <a:noFill/>
          </a:ln>
        </p:spPr>
        <p:txBody>
          <a:bodyPr spcFirstLastPara="1" wrap="square" lIns="91425" tIns="45700" rIns="91425" bIns="45700" anchor="t" anchorCtr="0">
            <a:spAutoFit/>
          </a:bodyPr>
          <a:lstStyle/>
          <a:p>
            <a:pPr algn="ctr" defTabSz="914377">
              <a:buClr>
                <a:srgbClr val="000000"/>
              </a:buClr>
              <a:defRPr/>
            </a:pPr>
            <a:r>
              <a:rPr lang="es-ES" sz="2400" kern="0" dirty="0">
                <a:solidFill>
                  <a:srgbClr val="3E484F"/>
                </a:solidFill>
                <a:latin typeface="Calibri"/>
                <a:ea typeface="Calibri"/>
                <a:cs typeface="Calibri"/>
                <a:sym typeface="Calibri"/>
              </a:rPr>
              <a:t>Co-</a:t>
            </a:r>
            <a:r>
              <a:rPr lang="es-ES" sz="2400" kern="0" dirty="0" err="1">
                <a:solidFill>
                  <a:srgbClr val="3E484F"/>
                </a:solidFill>
                <a:latin typeface="Calibri"/>
                <a:ea typeface="Calibri"/>
                <a:cs typeface="Calibri"/>
                <a:sym typeface="Calibri"/>
              </a:rPr>
              <a:t>evolve</a:t>
            </a:r>
            <a:endParaRPr sz="1867" kern="0" dirty="0">
              <a:solidFill>
                <a:srgbClr val="000000"/>
              </a:solidFill>
              <a:latin typeface="Arial"/>
              <a:cs typeface="Arial"/>
              <a:sym typeface="Arial"/>
            </a:endParaRPr>
          </a:p>
        </p:txBody>
      </p:sp>
      <p:sp>
        <p:nvSpPr>
          <p:cNvPr id="11" name="Google Shape;512;p35">
            <a:extLst>
              <a:ext uri="{FF2B5EF4-FFF2-40B4-BE49-F238E27FC236}">
                <a16:creationId xmlns:a16="http://schemas.microsoft.com/office/drawing/2014/main" id="{EB8AF9A0-D535-FF48-92F3-111E229A3E87}"/>
              </a:ext>
            </a:extLst>
          </p:cNvPr>
          <p:cNvSpPr/>
          <p:nvPr/>
        </p:nvSpPr>
        <p:spPr>
          <a:xfrm>
            <a:off x="7230664" y="804388"/>
            <a:ext cx="1613556" cy="502726"/>
          </a:xfrm>
          <a:prstGeom prst="rect">
            <a:avLst/>
          </a:prstGeom>
          <a:noFill/>
          <a:ln>
            <a:noFill/>
          </a:ln>
        </p:spPr>
        <p:txBody>
          <a:bodyPr spcFirstLastPara="1" wrap="square" lIns="91425" tIns="45700" rIns="91425" bIns="45700" anchor="t" anchorCtr="0">
            <a:spAutoFit/>
          </a:bodyPr>
          <a:lstStyle/>
          <a:p>
            <a:pPr algn="ctr" defTabSz="914377">
              <a:buClr>
                <a:srgbClr val="000000"/>
              </a:buClr>
              <a:defRPr/>
            </a:pPr>
            <a:r>
              <a:rPr lang="es-ES" sz="2667" kern="0" dirty="0" err="1">
                <a:solidFill>
                  <a:srgbClr val="3E484F"/>
                </a:solidFill>
                <a:latin typeface="Calibri"/>
                <a:ea typeface="Calibri"/>
                <a:cs typeface="Calibri"/>
                <a:sym typeface="Calibri"/>
              </a:rPr>
              <a:t>Sustain</a:t>
            </a:r>
            <a:endParaRPr sz="2133" kern="0" dirty="0">
              <a:solidFill>
                <a:srgbClr val="000000"/>
              </a:solidFill>
              <a:latin typeface="Arial"/>
              <a:cs typeface="Arial"/>
              <a:sym typeface="Arial"/>
            </a:endParaRPr>
          </a:p>
        </p:txBody>
      </p:sp>
      <p:sp>
        <p:nvSpPr>
          <p:cNvPr id="12" name="Elipse 10">
            <a:extLst>
              <a:ext uri="{FF2B5EF4-FFF2-40B4-BE49-F238E27FC236}">
                <a16:creationId xmlns:a16="http://schemas.microsoft.com/office/drawing/2014/main" id="{73D7FB34-F7E0-3149-B0F8-8A2584F4953D}"/>
              </a:ext>
            </a:extLst>
          </p:cNvPr>
          <p:cNvSpPr/>
          <p:nvPr/>
        </p:nvSpPr>
        <p:spPr bwMode="auto">
          <a:xfrm>
            <a:off x="1126994" y="4881794"/>
            <a:ext cx="1824203" cy="446895"/>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3" name="Elipse 11">
            <a:extLst>
              <a:ext uri="{FF2B5EF4-FFF2-40B4-BE49-F238E27FC236}">
                <a16:creationId xmlns:a16="http://schemas.microsoft.com/office/drawing/2014/main" id="{2DE41DA5-FCF8-AC41-9CD7-F2D36B620376}"/>
              </a:ext>
            </a:extLst>
          </p:cNvPr>
          <p:cNvSpPr/>
          <p:nvPr/>
        </p:nvSpPr>
        <p:spPr bwMode="auto">
          <a:xfrm>
            <a:off x="2885502" y="3891442"/>
            <a:ext cx="1324117" cy="368636"/>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4" name="Elipse 12">
            <a:extLst>
              <a:ext uri="{FF2B5EF4-FFF2-40B4-BE49-F238E27FC236}">
                <a16:creationId xmlns:a16="http://schemas.microsoft.com/office/drawing/2014/main" id="{51C6B4E6-A4D2-9E45-9F59-BFFC78C3AF42}"/>
              </a:ext>
            </a:extLst>
          </p:cNvPr>
          <p:cNvSpPr/>
          <p:nvPr/>
        </p:nvSpPr>
        <p:spPr bwMode="auto">
          <a:xfrm>
            <a:off x="4595941" y="3207191"/>
            <a:ext cx="1131780" cy="272172"/>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5" name="Elipse 13">
            <a:extLst>
              <a:ext uri="{FF2B5EF4-FFF2-40B4-BE49-F238E27FC236}">
                <a16:creationId xmlns:a16="http://schemas.microsoft.com/office/drawing/2014/main" id="{74B69443-4D82-4B41-9CDF-5A69AC5C15BF}"/>
              </a:ext>
            </a:extLst>
          </p:cNvPr>
          <p:cNvSpPr/>
          <p:nvPr/>
        </p:nvSpPr>
        <p:spPr bwMode="auto">
          <a:xfrm>
            <a:off x="6072837" y="2803901"/>
            <a:ext cx="874057" cy="232097"/>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6" name="Elipse 14">
            <a:extLst>
              <a:ext uri="{FF2B5EF4-FFF2-40B4-BE49-F238E27FC236}">
                <a16:creationId xmlns:a16="http://schemas.microsoft.com/office/drawing/2014/main" id="{BD18A424-B1F1-BD44-9BF3-DB363A4D929C}"/>
              </a:ext>
            </a:extLst>
          </p:cNvPr>
          <p:cNvSpPr/>
          <p:nvPr/>
        </p:nvSpPr>
        <p:spPr bwMode="auto">
          <a:xfrm>
            <a:off x="7757659" y="2497695"/>
            <a:ext cx="559569" cy="116049"/>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7" name="Lata 15">
            <a:extLst>
              <a:ext uri="{FF2B5EF4-FFF2-40B4-BE49-F238E27FC236}">
                <a16:creationId xmlns:a16="http://schemas.microsoft.com/office/drawing/2014/main" id="{633D1876-18A7-B245-ABEB-A5377B756F3B}"/>
              </a:ext>
            </a:extLst>
          </p:cNvPr>
          <p:cNvSpPr/>
          <p:nvPr/>
        </p:nvSpPr>
        <p:spPr bwMode="auto">
          <a:xfrm>
            <a:off x="1867031" y="3807095"/>
            <a:ext cx="344127" cy="1330116"/>
          </a:xfrm>
          <a:prstGeom prst="ca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8" name="Lata 16">
            <a:extLst>
              <a:ext uri="{FF2B5EF4-FFF2-40B4-BE49-F238E27FC236}">
                <a16:creationId xmlns:a16="http://schemas.microsoft.com/office/drawing/2014/main" id="{408E39EC-FD70-2947-BC67-841FFCB14308}"/>
              </a:ext>
            </a:extLst>
          </p:cNvPr>
          <p:cNvSpPr/>
          <p:nvPr/>
        </p:nvSpPr>
        <p:spPr bwMode="auto">
          <a:xfrm>
            <a:off x="3394009" y="3016179"/>
            <a:ext cx="287071" cy="1109583"/>
          </a:xfrm>
          <a:prstGeom prst="ca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19" name="Lata 17">
            <a:extLst>
              <a:ext uri="{FF2B5EF4-FFF2-40B4-BE49-F238E27FC236}">
                <a16:creationId xmlns:a16="http://schemas.microsoft.com/office/drawing/2014/main" id="{A5A3B3A2-82A6-FD4B-83AE-89DE6723A4EE}"/>
              </a:ext>
            </a:extLst>
          </p:cNvPr>
          <p:cNvSpPr/>
          <p:nvPr/>
        </p:nvSpPr>
        <p:spPr bwMode="auto">
          <a:xfrm>
            <a:off x="5048455" y="2130789"/>
            <a:ext cx="240000" cy="1248000"/>
          </a:xfrm>
          <a:prstGeom prst="ca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20" name="Lata 18">
            <a:extLst>
              <a:ext uri="{FF2B5EF4-FFF2-40B4-BE49-F238E27FC236}">
                <a16:creationId xmlns:a16="http://schemas.microsoft.com/office/drawing/2014/main" id="{97ADB8FB-23CF-F949-9EDB-73C42FFFA008}"/>
              </a:ext>
            </a:extLst>
          </p:cNvPr>
          <p:cNvSpPr/>
          <p:nvPr/>
        </p:nvSpPr>
        <p:spPr bwMode="auto">
          <a:xfrm>
            <a:off x="6422517" y="1788656"/>
            <a:ext cx="192000" cy="1152000"/>
          </a:xfrm>
          <a:prstGeom prst="ca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sp>
        <p:nvSpPr>
          <p:cNvPr id="21" name="Lata 19">
            <a:extLst>
              <a:ext uri="{FF2B5EF4-FFF2-40B4-BE49-F238E27FC236}">
                <a16:creationId xmlns:a16="http://schemas.microsoft.com/office/drawing/2014/main" id="{379EB2E1-0E4C-6349-9B90-52C79B82CF74}"/>
              </a:ext>
            </a:extLst>
          </p:cNvPr>
          <p:cNvSpPr/>
          <p:nvPr/>
        </p:nvSpPr>
        <p:spPr bwMode="auto">
          <a:xfrm>
            <a:off x="7965442" y="1429170"/>
            <a:ext cx="144000" cy="1152000"/>
          </a:xfrm>
          <a:prstGeom prst="ca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s-ES" sz="1067">
              <a:solidFill>
                <a:srgbClr val="FFFFFF"/>
              </a:solidFill>
              <a:latin typeface="Arial" pitchFamily="34" charset="0"/>
            </a:endParaRPr>
          </a:p>
        </p:txBody>
      </p:sp>
      <p:pic>
        <p:nvPicPr>
          <p:cNvPr id="22" name="Imagen 20" descr="Logotipo, nombre de la empresa&#10;&#10;Descripción generada automáticamente">
            <a:extLst>
              <a:ext uri="{FF2B5EF4-FFF2-40B4-BE49-F238E27FC236}">
                <a16:creationId xmlns:a16="http://schemas.microsoft.com/office/drawing/2014/main" id="{A51A08E1-5FD7-DA47-9289-A08B0530FF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3597" y="2874934"/>
            <a:ext cx="1407566" cy="871894"/>
          </a:xfrm>
          <a:prstGeom prst="rect">
            <a:avLst/>
          </a:prstGeom>
        </p:spPr>
      </p:pic>
      <p:sp>
        <p:nvSpPr>
          <p:cNvPr id="23" name="Content Placeholder 3">
            <a:extLst>
              <a:ext uri="{FF2B5EF4-FFF2-40B4-BE49-F238E27FC236}">
                <a16:creationId xmlns:a16="http://schemas.microsoft.com/office/drawing/2014/main" id="{681B5F2B-647F-BF49-9050-17B2E369A5DC}"/>
              </a:ext>
            </a:extLst>
          </p:cNvPr>
          <p:cNvSpPr>
            <a:spLocks noGrp="1"/>
          </p:cNvSpPr>
          <p:nvPr>
            <p:ph idx="1"/>
          </p:nvPr>
        </p:nvSpPr>
        <p:spPr>
          <a:xfrm>
            <a:off x="3681080" y="4582775"/>
            <a:ext cx="5991510" cy="2082150"/>
          </a:xfrm>
        </p:spPr>
        <p:txBody>
          <a:bodyPr/>
          <a:lstStyle/>
          <a:p>
            <a:r>
              <a:rPr lang="en-US" sz="2200" dirty="0">
                <a:solidFill>
                  <a:schemeClr val="accent5"/>
                </a:solidFill>
              </a:rPr>
              <a:t>FAIR principles for Semantic Artefacts</a:t>
            </a:r>
          </a:p>
          <a:p>
            <a:pPr lvl="1"/>
            <a:r>
              <a:rPr lang="en-US" dirty="0"/>
              <a:t>Minimum metadata &amp; recommendations</a:t>
            </a:r>
          </a:p>
          <a:p>
            <a:pPr lvl="1"/>
            <a:r>
              <a:rPr lang="en-US" dirty="0"/>
              <a:t>Best practices for vocabulary publishing</a:t>
            </a:r>
          </a:p>
          <a:p>
            <a:pPr lvl="1"/>
            <a:r>
              <a:rPr lang="en-US" dirty="0"/>
              <a:t>FAIR by design methodology</a:t>
            </a:r>
          </a:p>
          <a:p>
            <a:r>
              <a:rPr lang="en-US" dirty="0">
                <a:solidFill>
                  <a:schemeClr val="accent5"/>
                </a:solidFill>
              </a:rPr>
              <a:t>API &amp;metadata </a:t>
            </a:r>
            <a:r>
              <a:rPr lang="en-US" dirty="0" err="1">
                <a:solidFill>
                  <a:schemeClr val="accent5"/>
                </a:solidFill>
              </a:rPr>
              <a:t>aligments</a:t>
            </a:r>
            <a:endParaRPr lang="en-US" dirty="0">
              <a:solidFill>
                <a:schemeClr val="accent5"/>
              </a:solidFill>
            </a:endParaRPr>
          </a:p>
          <a:p>
            <a:pPr lvl="1"/>
            <a:endParaRPr lang="en-US" dirty="0"/>
          </a:p>
        </p:txBody>
      </p:sp>
      <p:pic>
        <p:nvPicPr>
          <p:cNvPr id="24" name="Imagen 4">
            <a:extLst>
              <a:ext uri="{FF2B5EF4-FFF2-40B4-BE49-F238E27FC236}">
                <a16:creationId xmlns:a16="http://schemas.microsoft.com/office/drawing/2014/main" id="{04B0B050-5B3A-7146-BD1B-4B2EE6AE41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79037" y="3792995"/>
            <a:ext cx="1910850" cy="649082"/>
          </a:xfrm>
          <a:prstGeom prst="rect">
            <a:avLst/>
          </a:prstGeom>
        </p:spPr>
      </p:pic>
      <p:sp>
        <p:nvSpPr>
          <p:cNvPr id="27" name="Slide Number Placeholder 2">
            <a:extLst>
              <a:ext uri="{FF2B5EF4-FFF2-40B4-BE49-F238E27FC236}">
                <a16:creationId xmlns:a16="http://schemas.microsoft.com/office/drawing/2014/main" id="{B43E4C2F-4172-1A41-B3FF-9F8D4B9511BE}"/>
              </a:ext>
            </a:extLst>
          </p:cNvPr>
          <p:cNvSpPr txBox="1">
            <a:spLocks/>
          </p:cNvSpPr>
          <p:nvPr/>
        </p:nvSpPr>
        <p:spPr bwMode="auto">
          <a:xfrm>
            <a:off x="11498605" y="6627600"/>
            <a:ext cx="288000" cy="2304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defPPr>
              <a:defRPr lang="es-ES"/>
            </a:defPPr>
            <a:lvl1pPr marL="0" algn="ctr" defTabSz="457200" rtl="0" eaLnBrk="1" latinLnBrk="0" hangingPunct="1">
              <a:defRPr sz="1000" kern="1200">
                <a:solidFill>
                  <a:schemeClr val="tx1"/>
                </a:solidFill>
                <a:latin typeface="Helvetica" charset="0"/>
                <a:ea typeface="Helvetica" charset="0"/>
                <a:cs typeface="Helvetica"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18</a:t>
            </a:fld>
            <a:endParaRPr lang="es-ES" dirty="0">
              <a:solidFill>
                <a:srgbClr val="FFFFFF"/>
              </a:solidFill>
            </a:endParaRPr>
          </a:p>
        </p:txBody>
      </p:sp>
      <p:pic>
        <p:nvPicPr>
          <p:cNvPr id="28" name="Picture 2" descr="https://lh5.googleusercontent.com/JXxNT5SgVW4W7gAqKkKMq8oJumMNlNUh-jhWYo1xBNDbFnzq4iTmxowQliZNn-aO-3ScVg6vUBGxONlStwRsICAgQFsPU1ER9Nj-b2sjL7WVrO6rNa7EW7TD0oZu_j6tL3cSsHuI_Blg03eDYNdK1TJ4-w=s2048">
            <a:extLst>
              <a:ext uri="{FF2B5EF4-FFF2-40B4-BE49-F238E27FC236}">
                <a16:creationId xmlns:a16="http://schemas.microsoft.com/office/drawing/2014/main" id="{6BE10C37-4178-2D4F-BEE0-C62476021A6D}"/>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b="8425"/>
          <a:stretch/>
        </p:blipFill>
        <p:spPr bwMode="auto">
          <a:xfrm>
            <a:off x="7530767" y="3889759"/>
            <a:ext cx="3451124" cy="5061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lh6.googleusercontent.com/Ca5bDzgexxjV_496GZxyIkdkHx3XwJGJlQOj9zm833pFywkATftfuMi62YQrQ0YM448couENwfhqwvd-b7yhUbTKlbqqB8AZ2DiSn3Jw9BBNqTRywCt4c8vyXrQUJwRONPL3owuy0ncAtzGeKhrHaFGmuw=s2048">
            <a:extLst>
              <a:ext uri="{FF2B5EF4-FFF2-40B4-BE49-F238E27FC236}">
                <a16:creationId xmlns:a16="http://schemas.microsoft.com/office/drawing/2014/main" id="{50C9C5A3-168B-D34F-9362-92179891AE4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626162" y="5376344"/>
            <a:ext cx="1633537" cy="77337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E7DF419-5A6E-7C45-8240-BFC8BEDC89B1}"/>
              </a:ext>
            </a:extLst>
          </p:cNvPr>
          <p:cNvSpPr/>
          <p:nvPr/>
        </p:nvSpPr>
        <p:spPr>
          <a:xfrm>
            <a:off x="9192315" y="6258268"/>
            <a:ext cx="2441694" cy="369332"/>
          </a:xfrm>
          <a:prstGeom prst="rect">
            <a:avLst/>
          </a:prstGeom>
        </p:spPr>
        <p:txBody>
          <a:bodyPr wrap="none">
            <a:spAutoFit/>
          </a:bodyPr>
          <a:lstStyle/>
          <a:p>
            <a:r>
              <a:rPr lang="es-ES" u="sng" dirty="0">
                <a:solidFill>
                  <a:srgbClr val="0563C1"/>
                </a:solidFill>
                <a:latin typeface="Arial" panose="020B0604020202020204" pitchFamily="34" charset="0"/>
                <a:hlinkClick r:id="rId7"/>
              </a:rPr>
              <a:t>https://w3id.org/foops/</a:t>
            </a:r>
            <a:endParaRPr lang="es-ES" dirty="0">
              <a:effectLst/>
            </a:endParaRPr>
          </a:p>
        </p:txBody>
      </p:sp>
      <p:sp>
        <p:nvSpPr>
          <p:cNvPr id="31" name="Content Placeholder 3">
            <a:extLst>
              <a:ext uri="{FF2B5EF4-FFF2-40B4-BE49-F238E27FC236}">
                <a16:creationId xmlns:a16="http://schemas.microsoft.com/office/drawing/2014/main" id="{B78B8548-D9C7-9541-80CB-2FBEB7C06F34}"/>
              </a:ext>
            </a:extLst>
          </p:cNvPr>
          <p:cNvSpPr txBox="1">
            <a:spLocks/>
          </p:cNvSpPr>
          <p:nvPr/>
        </p:nvSpPr>
        <p:spPr bwMode="auto">
          <a:xfrm>
            <a:off x="6866655" y="3153222"/>
            <a:ext cx="2485574" cy="5197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a:r>
              <a:rPr lang="en-US" sz="2200" kern="0" dirty="0">
                <a:solidFill>
                  <a:schemeClr val="accent5"/>
                </a:solidFill>
              </a:rPr>
              <a:t>Governance</a:t>
            </a:r>
          </a:p>
        </p:txBody>
      </p:sp>
      <p:sp>
        <p:nvSpPr>
          <p:cNvPr id="32" name="Content Placeholder 3">
            <a:extLst>
              <a:ext uri="{FF2B5EF4-FFF2-40B4-BE49-F238E27FC236}">
                <a16:creationId xmlns:a16="http://schemas.microsoft.com/office/drawing/2014/main" id="{6829BAD1-E330-BA49-BA14-B5E98325F651}"/>
              </a:ext>
            </a:extLst>
          </p:cNvPr>
          <p:cNvSpPr txBox="1">
            <a:spLocks/>
          </p:cNvSpPr>
          <p:nvPr/>
        </p:nvSpPr>
        <p:spPr bwMode="auto">
          <a:xfrm>
            <a:off x="518356" y="934791"/>
            <a:ext cx="4526880" cy="5197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a:r>
              <a:rPr lang="en-US" sz="2200" kern="0" dirty="0">
                <a:solidFill>
                  <a:schemeClr val="accent5"/>
                </a:solidFill>
              </a:rPr>
              <a:t>To ease transfer of knowledge </a:t>
            </a:r>
          </a:p>
        </p:txBody>
      </p:sp>
      <p:pic>
        <p:nvPicPr>
          <p:cNvPr id="33" name="Picture 32">
            <a:extLst>
              <a:ext uri="{FF2B5EF4-FFF2-40B4-BE49-F238E27FC236}">
                <a16:creationId xmlns:a16="http://schemas.microsoft.com/office/drawing/2014/main" id="{5BF4EA14-2BAC-2A4C-937C-5571EADD75A9}"/>
              </a:ext>
            </a:extLst>
          </p:cNvPr>
          <p:cNvPicPr>
            <a:picLocks noChangeAspect="1"/>
          </p:cNvPicPr>
          <p:nvPr/>
        </p:nvPicPr>
        <p:blipFill>
          <a:blip r:embed="rId8"/>
          <a:stretch>
            <a:fillRect/>
          </a:stretch>
        </p:blipFill>
        <p:spPr>
          <a:xfrm>
            <a:off x="1019749" y="1400825"/>
            <a:ext cx="1665741" cy="763465"/>
          </a:xfrm>
          <a:prstGeom prst="rect">
            <a:avLst/>
          </a:prstGeom>
        </p:spPr>
      </p:pic>
      <p:pic>
        <p:nvPicPr>
          <p:cNvPr id="34" name="Picture 33" descr="data:image/jpeg;base64,/9j/4AAQSkZJRgABAQAAAQABAAD/2wCEAAkGBxAPEhUSEBIVFhUVFxIQFhAVFxgYFhUYFhUYFxUVGBcYHSghGBonGxUWIjEhJSkrLi8wFx8zODUtNygtLisBCgoKDg0OGxAQGzEmHyUwLS4vLS0rLy0tLS0tLS0tLS0tLS0tLS0tLS0tLS0tLS0tLS0tLS0tLS0tLS0tLS0tLf/AABEIAJ0BQgMBIgACEQEDEQH/xAAcAAEAAgMBAQEAAAAAAAAAAAAABgcBBAUIAwL/xABJEAABAwICBgMJDgUCBwAAAAABAAIDBBEFEgYHITFBURNhcSIzNXJzkZKxshQWIzI0QlJTVHSBobPTFRdik8FD0iQlRGOCw9H/xAAaAQEAAwEBAQAAAAAAAAAAAAAAAgMEAQUG/8QANBEAAgIBAgMECAYCAwAAAAAAAAECAxEEIRIxQRNRofAFMjNScYGRwRUiYbHR4RTxI0Ky/9oADAMBAAIRAxEAPwC8UREAREQBERAEREAREQBERAEREAREQBERAEREAREQBERAEREAREQBERAEREAREQBERAEREAREQGEREBlERAFi6yo5jELjKSGkizdoBPBdSyck8IkV1gvHMLn4fURsja1z2tIvdpIBG07wVWuN0Mrp5nNie4GSRwcGkgguJBBA2hX6ejtW03jz8jLqtS6YpqOf0z/stvMOaxnHMKvmTMAALmg7Ba45KIBo5K2nR9pnfGP0/spv9IdljEc5/X+i7845hZzDmqPyjkuzoYB7tg7ZP0nKyfo/hi5cXJN8u75lNfpTimo8HNpc+947i2URF5x64REQBERAEREAREQBERAEREAREQBERAEREAREQBERAEREAREQBERAYREQGUREAWFlEBCcZw6Z88jmxPIJ2EA2OwLtUOMUzI2Mkmja9jWscwkAtc0WII4EFdtU9j/ymfykntFbaa/8j8stsLzzPO1Nn+J/yR3y+v1NasIL3kbQS4g8wSV8VlYAXso+f65Mrs6GfLYO2T9Jy5LoHDaR6l1dDPlsHbJ+k5V2vNcvg/2LaE1dDPvR/wDSLYREXzp9YEREAREQBERAEREAREQBERAEREAREQBERAEREAREQBERAEREAREQGEREBlFy8YxqOky9I15z5rZQD8W173I5r9YRizKtrnRhwDTlOYAcL8CUB0lwsS0opqaQxSF+Ztr2bcbQCNvYVr6QaZU9DL0MscrnZWyXYGEWcXADunDb3JVbaTaSQ1FQ+VjZAHBlg4NvsaBwceS00aaU3+ZPBCUkifS6xcPaS0ukuP8AtlV3imNwSTSPbmyve94u07i4ketR2qlD3lw3Hn2L5r1KdPCp5j1Md9cb0oy6dxKGm63/AOGyN2kCw2nbyXPi3DxQu3LizCCLO2gjhxHarbHNY4UeHVGt543juNOWpaQQL7Qt3Qz5bB2yfpOXHiZmIaOOxdrBIzSzxzP2tYXEhu83YW7L2G9yqvsrqhKLe7T/AI/clS5StjJ9GvBp/YtVFGvflB9CTzN/3LcwnSCKqeWMa8ENLruy2sCBwJ5rwVJM+jjqKpPCksnZRFGdLNMqfC3RtnZK4yh7m9GGG2QtBvmc36QUoxcnhItlJRWWSZFXf83qD6iq9GL91fWn1s4c42cyoYPpOY0geg8n8lZ2Fvusq/yKveRP0WlhmJQ1MYkgkbIw/OaePEHiD1Hat1VFy3CKvp9bFCx7mGGpu1zmEhsVrtNjb4TdsVgBSlCUfWWCELIz9V5MotPDa+KpjbLE7M119vIg2c08iCCCOpbiiTCIiAIi06CvjqA8xOzBj3Qlw3ZmWzAHjYm3aCgNxFEtKNPabDZhBNHM5xY2W8YYW2c5zQO6eDfuDw5LkfzeoPqKr0Yv3VYqbGspFTurTw5IsRFXf83qD6iq9GL91beEazaOqmjgZDUB0jgwFzYw0E87SE2/BddNiWeFhX1vZSROUXI0kx2LD4DPK17mhzW5WBpddxsPjED81Ev5vUH1FV6MX7qjGuclmKydlbCLxJ4LERV5/N2g+pqfRi/dXewHTegrnBkUuWQ7opBkcfFvsceoErrqsSy0xG6EnhNElRFEdJ9PqXDphBNHM5xY2W8YYW2cXADung37k8FGMXJ4iiUpKKzIlyKu/wCb1B9RVejF+6v3Draw9xs5k7R9IsYQPRkJ/JT7Cz3WQ7er3kWCi5uD41T1rOkppWyN3G2wtPJzTtae0LpKprDwyxPO6MIiIdOJpFgrqvJleG5M+8Xvmy9fUvjhVKaBrmOOfOc9xststbbfkvvpDjZpMlmB2fNvda2W3Uea+GFVZrw55GTIclgc19l78OaAi+mWEGtqBK14YOjZHlIvuc43vcfS/JQXFcIMUpYXg2y7bW3gHmrYxel6N9r37kHd1lRXFcEEspfnIvl2Zb7gBzXo6a7CUW9kiqcUV7KzKSOS/K28Yg6KZ7L3ykC+6+wFai9JPKKOpKI9w7B6llYj3DsHqX6Uz5rqfagbeRg5uAUirKXKwm+63DrCjtHJlka7k4Gy7dRiJe0ty2vxv13XjelGlNfD7mvTuPA0+f8ARpKRaDd/d4jvaao6pFoN393iO9pq8qPNF+m9tH4/Zk6VRa9O+Uni1HriVuqotenfKTxaj1xL0NL7VHr6r2TI5ofoNJikb5GTMjDH9HZzS6/ch19h/qXSxfVXVwRukjkjmLQXGNoc15A35b3Dj1bFItSs7G0s+ZzR8PxIH+kzmpri+kFLSRmWaZgABs0OBc4/Ra0G7j1K2y+xWNL6YKa9PXKtSf1yUfoBpE+gqmEO+Clc2OVnAtcbB/a0m9+VxxXoZeX6WmfVztjY2zpnhoaNuXO71C/mC9QrmtSyn1O6Fvha6J7HlzFe/S+PL7ZXqILy7i3fpvHl9sr1EF3WerHz3HNH60vPeUboJpd7gqnxzO/4eV7s1/8ATfewkHVuDuqx4bbxBvtC8uVvfH+M/wBoq09U+l+cChqHd00fAPJ+M0b4j1tG7q2cNvdTTtxr5nNNfh8EvkWkiLh6W6Qx4dTumfYu+LHHexe8jY3qHEngAsSTbwjc2kssjus/TD3FH7ngd8PKNrhvijOwv8Y7QPxPAX+up0f8uHlZfWFSmI10lRK+aZ2Z8hzOd18hyAFgBwACuvU94OHlZvWFttqVdOOuUYqbXZdnph/YhOunwgz7tF+rMtbRbV5LiNOKhk7GAue3I5hJ7k23grY10eEGfdov1ZlM9VNbDHhzGvlY055jlc5oPxzwJXXOUKIuPnmQVcZ6iSl55Eb/AJO1H2uP+27/AHLoaPar5qWphndUxuETw8tDHAm3C91Yn8Upvr4v7jf/AKvrBVxSX6ORjrb8rgbdtis71FrWG/A0rTVJ5S8SI63vBz/KQ+0qk0R0dfic7oGSNjLY3TZnAkWa5jbWB/r/ACVt63vBz/KQ+0oRqV+XSfd5f1YVfTJxok155FF8VK+KZtu1P1HCqi9Bw/yoXpFo/U4dKI5wAT3bJGG7XAH4zXbCCD2EbOYv6WVU676uIinhBBkBfIRxawgNF+Vz7JXKNRZKai9xqNNXGDktsEm1Z6RPr6T4U3lhd0T3cXi12PPWRsPW0qvtc3hBvkIvblXc1GxutVu+aTA0eMBIT+Tmrh65vCDfIRe3Ku1RUdQ0vORZJy0yb87nx0X1dy4hTtqGVDGBxe3I5jiRkcW7wepb1bqkq2MLopopHDbks5hPUCbi/bZTfVH4Mi8ef9VymJULNRZGbSfXuLK9NXKCbXQ80YHi0+G1IkZdr43FkkR2ZgDZ8bh+B7CAeC9I0dS2WNkjDdr2tkaeYcAQfMV5105q45q+pkiILDJYOG45WhriOYLmk34q9tDI3MoKVrt4ghuDw7gbFLVpOMZdX/BXo21KUOiO0iIsRvOZjOCx1eXO5wyZrZbfOte9weS06alFCCyIlwf3ZL9992y1uSkC1qikZIbuvs2bCgNBtGKn4R5IPxbNtaw28e1V1pjjclHVvgja1zWiMguvfumAncQOKkmk+Oz0MwigLcpY2Tum5jclwO2/9IVZaT176iofLJbMQwGwsNjQBs/BehpKXnMuWCqyW2xo11UZpHSOABcbkDduA49i+KIvUSwUdSUR7h2D1L9L8x7h2D1L9KR811P3D8YdoXRXOh+MO0LoheJ6V9pH4fcuq5MKRaDd/d4jvaao6pFoN393iO9pq8yHNGzTe2j8fsydKotenfKTxaj1xK3VUWvTvlJ4tR64l6Gl9qj19V7JkAw7AqqqaXQU75Q05S5jbgGwNvMQtr3n4iNvuKb8GH/CsrUh8ln8v/6mKyFfZq5Rk4pcjPVpIzgpNvc80YFi82HVImYwZ2XY6ORtjY7HN2i7HW4jaOy4PobAsVjrYI6iL4sgvY72kGzmnrBBH4KptdLIRVxFlukMV5LdTiIyeu2b8AOpSnUs5xoZA7cKh4b2dHETbqzE/mo6hKdas5Mlp8wtdXQp3Fu/TePL7ZXqILy7i3fpvHl9sr1EE1nqx89w0frT8955dnbeZwPF5HneunpPgs2F1RjuRlIlimGwuaDdjweDgRY8iOVlzZe/nyh9tX7pzoy3Eqcs2CVl3wvPB1trSfousAfwPBX23dnKOeTW5nqp7SMsc09jT0N0zirKR0s7mskgbefgAANkgH0XW3c7jtqLTHSOTE6kyWIYPg4Yt5DSeQ3vcbE/gOAXGlZJE58bw5jgTG9h2G7XC7XDjZzQe0AqyNUuiXSOFdO3uWkiBh+c4bDLbkNw67ngFHs66M2fTz52Jcdl+K/qQzSbAH0BgZKfhJIRM9vBhc94DB2Bov13Vs6nvBw8rN6wodrs+WRfd2/qyKY6nfBw8rN6wq7pOVEW+/8Aktpio6iSXd/BCddPhBn3aL9WZRGkwSrnbnhpppGm4D2Rvc0kbCMzRZS7XR4QZ92i/VmU61Q+DWeUm9sqatddEZLzzIOpWXyT88infeviH2Ko/syf7VYmpvC6inkqTPBLGHNhDTJG5maxfe2YC+8edWlZZWezVSnFxaNFeljCSkmyE63vBz/KQ+0qUw3E56V5kp5HRvILC5u8tJBI7LtHmV163vBz/KQ+0q/1R0MM9a9k0bJGinkcGyNDhcSxAGzhvsTt6yrtPJRobaz5RRqIuVySeGcc6aYmf+sm84/wFpYdh1VXzZYmvlkcbukcS639Ukh3DrJVr6ydDIH0pmpYI45ILyFsbA3PHbuwQ0C5Fg4dhHFQfVlpL7hqgyR1oZ7Rv5Nd8yTq2mx6nX4KyFilW5QW/dt9iudTVijY9u8uDRDAGYfTNgacztr5JLWzvdbMeywAHU0Kqtc3hAeQi9uVXiqO1y+EG+Qi9uVZdM3K3L65NeqSVWF+hGsP0mraZgigqZGMFyGNIsCTc8OZSt0nr52lktVM5p2FucgEciG2uOoq1NWOCUk2HxvlpoZHl013vjY5xtI4DaRfcoTrS0aFFUiWJobBNdzWgWax4+OwAbADscB1u5LXG2uVjjw79+3QyTqsjWpcW3dufLQXQmavkbJKwspmkOc9wI6UDbkZfeDuLhsG3ir7AAFh2Kv9UmknumD3LIfhKcDKTvdFub6OxvZl5qwli1M5SniXTz4m3TQjGGY9fPgYREVBoMoiIDk4lo/S1L+kmjzOsG3zPGwXIFmuA4lU5rAoo4K6SOJuVoEVhcnexpO0knir5XJrdHaKd5kmp4nvNgXuaCTYWG3sWnT39nLLy1ghOHEtjz2iv33n4d9jh9AJ7z8N+xw+gFs/EIdzK+yZVMW4dg9S/atsaP0f2eP0Qs+9+j+oj9Fd/EYe6zyvwmz3l4lSw/GHaF0lZAwCkH+gzzL9/wAEpfqWeZefrLVfJOKxhY8ck4ejJx/7LxK1Uh0G7+7xHe01Sj+CUv1LPMvtS4dDEc0cbWki12i2zl+Syqtp5L6tFKE1JtbG4qi16d8pPFqPXErcXNxTBKWrLTUwRyllw0vaDlDrXtfnYeZaKZqE1Jm66tzg4o8+4NpNW0TXMpZzG1zs7gGxuu6wF+7aTuAW+dYGLfbHf24f21c/vMwz7HB6AT3mYZ9ig9ALU9TU3lw8DItNalhT/coWgoarEp8sYfLK83c9xJtwzyOPxWj/ABYcAvQOjODMoKeOnYb5Bdz/AKT3G73fiSdnAWW9RUEMDckMbI2/RY0NHmC2lRde7Nlsi+ihV7t5Z5cxbv0vjy+2V6iauE/Q/DXEk0cJJJJJYNpO0ld1L7lYkkuQopdbbb5nl6Xv58ofbXqFcI6H4bfN7jhve98gve97rvLt9ysxhchRS685fMgul+gEdfVRTtIYCQKkC4MjGjYW2+fsDb8iD82xmlPC2NrWMaGtaA1rRsAAFgAOVl9kVLlJpJvkXKEU211KV12fLIvIN/UkUx1PeDh5Wb1hSTEsAo6pwfUU8cjgMgc9oJAuTbsuT51s4dh0NMzo4I2xsuXZGCwud5srZXJ1KGORTGlq1z7/AOinNdPhBn3aL9WZRzCtLcQpIxFT1BZGCXBgZGdrjcm7mE7+tX7iOj1HUv6SenjkflDM72gnKCSBfldx861feZhn2OD0ArYamCgotZwVT003NzjLGfiUx/MDFvtjv7cP7a6+iWmuJT1tPFLVOcx8jWubkiFwb7LtYD5laHvMwz7HB6AX1pdFcPie2SOlha9pzNe1gBB5grj1FTTXB4CNFqabn+5w9b/g1/lIfaUI1K/LpPu8v6sKuLEcOhqWdHPG2RhIOR4uLjcbLUw3R6jpXmSnp443lpYXMaAcpIJF+V2jzKuNyVTh3ls6W7VPPI6pC89awdHP4fVuY0fAy3li5BpPdR/+JNuwtXoZc/FMHpqsNFRCyUNJLQ9oNidhtdcot7OWehK+ntY46ka1YaSe7abo5HXmgtG++97f9OTzCx62k8VA9c3hBvkIvblVuYbo/R0r+kp6eONxBZmY0AkEgkbOFwPMsYlo7RVT+knp4pH2Dc72gmwuQL8tp86lC2ELeNLYjOqU6uBvc4eqPwZF48/6rl19LsDbX0skBsHEZo3n5sjdrHdnA9RK6GHYfDTMEcEbY2AkhjRYAk3OztW2qpTzPiXfktjBKCi+7B5mwfEJsOqmygESQvLXxnjY5ZIz+Y7bHgvRuHV0dTEyaI3ZI0PaeojjyPAhaNZovQTPdJLSwve7a57mAkm1rk9gC3sOw+GmYI4I2xsBJDGizQSbmw4XO1WX3Rsw0sMqoplVlZ2NtERUGgyiIgCjuI1E4qWtY5wZ/wAOCdmUZnyB2YZSSXBoaLEWJapEsWUoyx0IThxLngBZRFEmcDA6l75ZQ+Qmz5QGFw2ASuDe4yDLsA25je676IpSll5IQjwrGcmhjMr2QSvYbOaxzmm19oFxs4r44ZNM58omblLSwAfNPc7Sw8Wk7du3guqiZ2xgODcuLPy+v8+AXNxmR7Y7tJHdMDntGZzWl3dOAsdw6jbfwXSRcTwyUllYORg8xf0lnukjDhklcB3Vx3QBAGYA/O6yNtl10RG8vJyMeFYOdi73sZ0kdz0ZD3RjaXtFw9tuJsSR1tC+2HskEbelN32LncgTtLR1C9h1BbaJnbA4fzZC4eLYk+KWNrGksbZ8xDSbNccrdvC3dPPida7ixZItJ7rJycXJYTwAhWUXCZysOY/pZs0jnBrw1rXWsAY2P2WA4uIXVRF1vJGMeFYNHGZHMhe5hIcALEb94W6FlEztg7jfIUbrKqRsj/hHiQPaIqcNGV7bN2nuSSCS67rjLbhbbJEXYywRnDiWzwYCyiKJMj7qqfpi2xMfTNYHAbWjo2ktdzaS7YeYtyUgWLLKlKSeNsEIR4c75CIiiTC4WkNXLH0YjDrZmFzmtzbM7G9H1XDjt6rcV3UUotJ5ayQsi5RwngIiKJM+ME7X3ym+VxYd+wjeNq+yIgOLpDVPiYzKXAF+Vzm2uBlcR3RBDG3Au62wXX1wCSR0ZMji/unBshGXM3mBYbL3APEAHiuqinxfl4cFfA+Piz8vPnxzhERQLDKIiAIiIAiIgCIiAIiIAiIgCIiAIiIAiIgCIiAIiIAiIgCIiAIiIAiIgCIiAIiIAiIgCIiAIiIDCIiAyiIgCIiAIiIAiIgCIiAIiIAiIgCIiAIiIAiIgCIiAIiIAiIgCIiAIiIAiIgCIiAIiIAiIgCIiAwiIgP/2Q==">
            <a:extLst>
              <a:ext uri="{FF2B5EF4-FFF2-40B4-BE49-F238E27FC236}">
                <a16:creationId xmlns:a16="http://schemas.microsoft.com/office/drawing/2014/main" id="{3DCB6BCA-B820-8D44-9310-44CBB573AC5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975" y="3471868"/>
            <a:ext cx="1059664" cy="516668"/>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7" descr="Icono&#10;&#10;Descripción generada automáticamente con confianza media">
            <a:extLst>
              <a:ext uri="{FF2B5EF4-FFF2-40B4-BE49-F238E27FC236}">
                <a16:creationId xmlns:a16="http://schemas.microsoft.com/office/drawing/2014/main" id="{0C99DE15-4083-DF46-8207-D92C34E09F1B}"/>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37829" y="2624541"/>
            <a:ext cx="757732" cy="757732"/>
          </a:xfrm>
          <a:prstGeom prst="rect">
            <a:avLst/>
          </a:prstGeom>
        </p:spPr>
      </p:pic>
      <p:sp>
        <p:nvSpPr>
          <p:cNvPr id="37" name="Rectangle 36">
            <a:extLst>
              <a:ext uri="{FF2B5EF4-FFF2-40B4-BE49-F238E27FC236}">
                <a16:creationId xmlns:a16="http://schemas.microsoft.com/office/drawing/2014/main" id="{5D48B996-639C-0A44-A0AD-CC5D2ADF7467}"/>
              </a:ext>
            </a:extLst>
          </p:cNvPr>
          <p:cNvSpPr/>
          <p:nvPr/>
        </p:nvSpPr>
        <p:spPr>
          <a:xfrm>
            <a:off x="100023" y="2142675"/>
            <a:ext cx="3134191" cy="369332"/>
          </a:xfrm>
          <a:prstGeom prst="rect">
            <a:avLst/>
          </a:prstGeom>
        </p:spPr>
        <p:txBody>
          <a:bodyPr wrap="none">
            <a:spAutoFit/>
          </a:bodyPr>
          <a:lstStyle/>
          <a:p>
            <a:r>
              <a:rPr lang="en-GB" dirty="0">
                <a:hlinkClick r:id="rId11"/>
              </a:rPr>
              <a:t>https://chowlk.linkeddata.es/</a:t>
            </a:r>
            <a:r>
              <a:rPr lang="en-GB" dirty="0"/>
              <a:t> </a:t>
            </a:r>
          </a:p>
        </p:txBody>
      </p:sp>
      <p:sp>
        <p:nvSpPr>
          <p:cNvPr id="38" name="Cloud 37">
            <a:extLst>
              <a:ext uri="{FF2B5EF4-FFF2-40B4-BE49-F238E27FC236}">
                <a16:creationId xmlns:a16="http://schemas.microsoft.com/office/drawing/2014/main" id="{1C1F3D49-67BF-7C46-A480-798BCAA1C0DD}"/>
              </a:ext>
            </a:extLst>
          </p:cNvPr>
          <p:cNvSpPr/>
          <p:nvPr/>
        </p:nvSpPr>
        <p:spPr bwMode="auto">
          <a:xfrm>
            <a:off x="8660005" y="514367"/>
            <a:ext cx="3471434" cy="2217636"/>
          </a:xfrm>
          <a:prstGeom prst="cloud">
            <a:avLst/>
          </a:prstGeom>
          <a:solidFill>
            <a:schemeClr val="accent6"/>
          </a:solidFill>
          <a:ln w="9525" cap="flat" cmpd="sng" algn="ctr">
            <a:no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GB" sz="2000" b="0" i="0" u="none" strike="noStrike" cap="none" normalizeH="0" baseline="0" dirty="0">
              <a:ln>
                <a:noFill/>
              </a:ln>
              <a:solidFill>
                <a:schemeClr val="bg1"/>
              </a:solidFill>
              <a:effectLst/>
              <a:latin typeface="Arial" pitchFamily="34" charset="0"/>
            </a:endParaRPr>
          </a:p>
        </p:txBody>
      </p:sp>
      <p:sp>
        <p:nvSpPr>
          <p:cNvPr id="39" name="Rectangle 38">
            <a:extLst>
              <a:ext uri="{FF2B5EF4-FFF2-40B4-BE49-F238E27FC236}">
                <a16:creationId xmlns:a16="http://schemas.microsoft.com/office/drawing/2014/main" id="{B62EF927-DF1C-2349-B126-34FD5D4C6E55}"/>
              </a:ext>
            </a:extLst>
          </p:cNvPr>
          <p:cNvSpPr/>
          <p:nvPr/>
        </p:nvSpPr>
        <p:spPr>
          <a:xfrm>
            <a:off x="9192315" y="750125"/>
            <a:ext cx="2492990" cy="369332"/>
          </a:xfrm>
          <a:prstGeom prst="rect">
            <a:avLst/>
          </a:prstGeom>
        </p:spPr>
        <p:txBody>
          <a:bodyPr wrap="none">
            <a:spAutoFit/>
          </a:bodyPr>
          <a:lstStyle/>
          <a:p>
            <a:pPr marL="342900" indent="-342900" defTabSz="914400" fontAlgn="base">
              <a:spcBef>
                <a:spcPct val="0"/>
              </a:spcBef>
              <a:spcAft>
                <a:spcPct val="0"/>
              </a:spcAft>
              <a:buFont typeface="Arial" panose="020B0604020202020204" pitchFamily="34" charset="0"/>
              <a:buChar char="•"/>
            </a:pPr>
            <a:r>
              <a:rPr lang="en-GB" dirty="0">
                <a:solidFill>
                  <a:schemeClr val="bg1"/>
                </a:solidFill>
                <a:latin typeface="Arial" pitchFamily="34" charset="0"/>
              </a:rPr>
              <a:t>Federated services</a:t>
            </a:r>
          </a:p>
        </p:txBody>
      </p:sp>
      <p:sp>
        <p:nvSpPr>
          <p:cNvPr id="40" name="Rectangle 39">
            <a:extLst>
              <a:ext uri="{FF2B5EF4-FFF2-40B4-BE49-F238E27FC236}">
                <a16:creationId xmlns:a16="http://schemas.microsoft.com/office/drawing/2014/main" id="{D3AD2939-4ACE-6045-AEE9-3383186B6B5B}"/>
              </a:ext>
            </a:extLst>
          </p:cNvPr>
          <p:cNvSpPr/>
          <p:nvPr/>
        </p:nvSpPr>
        <p:spPr>
          <a:xfrm>
            <a:off x="8989742" y="1088414"/>
            <a:ext cx="2595582" cy="369332"/>
          </a:xfrm>
          <a:prstGeom prst="rect">
            <a:avLst/>
          </a:prstGeom>
        </p:spPr>
        <p:txBody>
          <a:bodyPr wrap="none">
            <a:spAutoFit/>
          </a:bodyPr>
          <a:lstStyle/>
          <a:p>
            <a:pPr marL="342900" indent="-342900" defTabSz="914400" fontAlgn="base">
              <a:spcBef>
                <a:spcPct val="0"/>
              </a:spcBef>
              <a:spcAft>
                <a:spcPct val="0"/>
              </a:spcAft>
              <a:buFont typeface="Arial" panose="020B0604020202020204" pitchFamily="34" charset="0"/>
              <a:buChar char="•"/>
            </a:pPr>
            <a:r>
              <a:rPr lang="en-GB" dirty="0">
                <a:solidFill>
                  <a:schemeClr val="bg1"/>
                </a:solidFill>
                <a:latin typeface="Arial" pitchFamily="34" charset="0"/>
              </a:rPr>
              <a:t>Ontology parliament</a:t>
            </a:r>
          </a:p>
        </p:txBody>
      </p:sp>
      <p:sp>
        <p:nvSpPr>
          <p:cNvPr id="41" name="Rectangle 40">
            <a:extLst>
              <a:ext uri="{FF2B5EF4-FFF2-40B4-BE49-F238E27FC236}">
                <a16:creationId xmlns:a16="http://schemas.microsoft.com/office/drawing/2014/main" id="{0EA1284F-E932-1A47-B77E-A8C85AC830E8}"/>
              </a:ext>
            </a:extLst>
          </p:cNvPr>
          <p:cNvSpPr/>
          <p:nvPr/>
        </p:nvSpPr>
        <p:spPr>
          <a:xfrm>
            <a:off x="8782263" y="1440773"/>
            <a:ext cx="2929007" cy="646331"/>
          </a:xfrm>
          <a:prstGeom prst="rect">
            <a:avLst/>
          </a:prstGeom>
        </p:spPr>
        <p:txBody>
          <a:bodyPr wrap="none">
            <a:spAutoFit/>
          </a:bodyPr>
          <a:lstStyle/>
          <a:p>
            <a:pPr marL="342900" indent="-342900" defTabSz="914400" fontAlgn="base">
              <a:spcBef>
                <a:spcPct val="0"/>
              </a:spcBef>
              <a:spcAft>
                <a:spcPct val="0"/>
              </a:spcAft>
              <a:buFont typeface="Arial" panose="020B0604020202020204" pitchFamily="34" charset="0"/>
              <a:buChar char="•"/>
            </a:pPr>
            <a:r>
              <a:rPr lang="en-GB" dirty="0">
                <a:solidFill>
                  <a:schemeClr val="bg1"/>
                </a:solidFill>
                <a:latin typeface="Arial" pitchFamily="34" charset="0"/>
              </a:rPr>
              <a:t>Ontology reuse support</a:t>
            </a:r>
          </a:p>
          <a:p>
            <a:pPr marL="342900" indent="-342900" defTabSz="914400" fontAlgn="base">
              <a:spcBef>
                <a:spcPct val="0"/>
              </a:spcBef>
              <a:spcAft>
                <a:spcPct val="0"/>
              </a:spcAft>
              <a:buFont typeface="Arial" panose="020B0604020202020204" pitchFamily="34" charset="0"/>
              <a:buChar char="•"/>
            </a:pPr>
            <a:r>
              <a:rPr lang="en-GB" dirty="0">
                <a:solidFill>
                  <a:schemeClr val="bg1"/>
                </a:solidFill>
                <a:latin typeface="Arial" pitchFamily="34" charset="0"/>
              </a:rPr>
              <a:t>Combination</a:t>
            </a:r>
          </a:p>
        </p:txBody>
      </p:sp>
      <p:sp>
        <p:nvSpPr>
          <p:cNvPr id="42" name="Rectangle 41">
            <a:extLst>
              <a:ext uri="{FF2B5EF4-FFF2-40B4-BE49-F238E27FC236}">
                <a16:creationId xmlns:a16="http://schemas.microsoft.com/office/drawing/2014/main" id="{F64D86EC-7121-FF48-8A67-E79C6007D996}"/>
              </a:ext>
            </a:extLst>
          </p:cNvPr>
          <p:cNvSpPr/>
          <p:nvPr/>
        </p:nvSpPr>
        <p:spPr>
          <a:xfrm>
            <a:off x="8948975" y="2011893"/>
            <a:ext cx="2313454" cy="369332"/>
          </a:xfrm>
          <a:prstGeom prst="rect">
            <a:avLst/>
          </a:prstGeom>
        </p:spPr>
        <p:txBody>
          <a:bodyPr wrap="none">
            <a:spAutoFit/>
          </a:bodyPr>
          <a:lstStyle/>
          <a:p>
            <a:pPr marL="342900" indent="-342900" defTabSz="914400" fontAlgn="base">
              <a:spcBef>
                <a:spcPct val="0"/>
              </a:spcBef>
              <a:spcAft>
                <a:spcPct val="0"/>
              </a:spcAft>
              <a:buFont typeface="Arial" panose="020B0604020202020204" pitchFamily="34" charset="0"/>
              <a:buChar char="•"/>
            </a:pPr>
            <a:r>
              <a:rPr lang="en-GB" dirty="0">
                <a:solidFill>
                  <a:schemeClr val="bg1"/>
                </a:solidFill>
                <a:latin typeface="Arial" pitchFamily="34" charset="0"/>
              </a:rPr>
              <a:t>Understandability</a:t>
            </a:r>
          </a:p>
        </p:txBody>
      </p:sp>
      <p:sp>
        <p:nvSpPr>
          <p:cNvPr id="3" name="TextBox 2">
            <a:extLst>
              <a:ext uri="{FF2B5EF4-FFF2-40B4-BE49-F238E27FC236}">
                <a16:creationId xmlns:a16="http://schemas.microsoft.com/office/drawing/2014/main" id="{0EBD3CFF-311D-1A43-9A89-54DA45D75629}"/>
              </a:ext>
            </a:extLst>
          </p:cNvPr>
          <p:cNvSpPr txBox="1"/>
          <p:nvPr/>
        </p:nvSpPr>
        <p:spPr>
          <a:xfrm>
            <a:off x="188364" y="6006160"/>
            <a:ext cx="2185214" cy="646331"/>
          </a:xfrm>
          <a:prstGeom prst="rect">
            <a:avLst/>
          </a:prstGeom>
          <a:noFill/>
        </p:spPr>
        <p:txBody>
          <a:bodyPr wrap="none" rtlCol="0">
            <a:spAutoFit/>
          </a:bodyPr>
          <a:lstStyle/>
          <a:p>
            <a:r>
              <a:rPr lang="en-GB" dirty="0"/>
              <a:t>Slide adapted from </a:t>
            </a:r>
          </a:p>
          <a:p>
            <a:r>
              <a:rPr lang="en-GB" dirty="0"/>
              <a:t>Raúl García-Castro</a:t>
            </a:r>
          </a:p>
        </p:txBody>
      </p:sp>
    </p:spTree>
    <p:extLst>
      <p:ext uri="{BB962C8B-B14F-4D97-AF65-F5344CB8AC3E}">
        <p14:creationId xmlns:p14="http://schemas.microsoft.com/office/powerpoint/2010/main" val="38545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animBg="1"/>
      <p:bldP spid="16" grpId="0" animBg="1"/>
      <p:bldP spid="20" grpId="0" animBg="1"/>
      <p:bldP spid="21" grpId="0" animBg="1"/>
      <p:bldP spid="23" grpId="0" build="p"/>
      <p:bldP spid="30" grpId="0"/>
      <p:bldP spid="31" grpId="0"/>
      <p:bldP spid="32" grpId="0"/>
      <p:bldP spid="37" grpId="0"/>
      <p:bldP spid="38" grpId="0" animBg="1"/>
      <p:bldP spid="39" grpId="0"/>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3258-97A2-8740-836B-B12C3669D2EC}"/>
              </a:ext>
            </a:extLst>
          </p:cNvPr>
          <p:cNvSpPr>
            <a:spLocks noGrp="1"/>
          </p:cNvSpPr>
          <p:nvPr>
            <p:ph type="title"/>
          </p:nvPr>
        </p:nvSpPr>
        <p:spPr/>
        <p:txBody>
          <a:bodyPr/>
          <a:lstStyle/>
          <a:p>
            <a:r>
              <a:rPr lang="en-GB" dirty="0"/>
              <a:t>Thanks!</a:t>
            </a:r>
          </a:p>
        </p:txBody>
      </p:sp>
      <p:sp>
        <p:nvSpPr>
          <p:cNvPr id="3" name="Slide Number Placeholder 2">
            <a:extLst>
              <a:ext uri="{FF2B5EF4-FFF2-40B4-BE49-F238E27FC236}">
                <a16:creationId xmlns:a16="http://schemas.microsoft.com/office/drawing/2014/main" id="{CA1FF496-B55F-D944-99A7-D3E494CC7E65}"/>
              </a:ext>
            </a:extLst>
          </p:cNvPr>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19</a:t>
            </a:fld>
            <a:endParaRPr lang="es-ES" dirty="0">
              <a:solidFill>
                <a:srgbClr val="FFFFFF"/>
              </a:solidFill>
            </a:endParaRPr>
          </a:p>
        </p:txBody>
      </p:sp>
      <p:sp>
        <p:nvSpPr>
          <p:cNvPr id="5" name="TextBox 4">
            <a:extLst>
              <a:ext uri="{FF2B5EF4-FFF2-40B4-BE49-F238E27FC236}">
                <a16:creationId xmlns:a16="http://schemas.microsoft.com/office/drawing/2014/main" id="{090C25FE-2916-8B4D-8B5A-68CE27F6B1B7}"/>
              </a:ext>
            </a:extLst>
          </p:cNvPr>
          <p:cNvSpPr txBox="1"/>
          <p:nvPr/>
        </p:nvSpPr>
        <p:spPr>
          <a:xfrm>
            <a:off x="214313" y="5988665"/>
            <a:ext cx="4172937" cy="369332"/>
          </a:xfrm>
          <a:prstGeom prst="rect">
            <a:avLst/>
          </a:prstGeom>
          <a:noFill/>
        </p:spPr>
        <p:txBody>
          <a:bodyPr wrap="none" rtlCol="0">
            <a:spAutoFit/>
          </a:bodyPr>
          <a:lstStyle/>
          <a:p>
            <a:r>
              <a:rPr lang="en-GB" dirty="0"/>
              <a:t>Acknowledgments: Raúl García-Castro</a:t>
            </a:r>
          </a:p>
        </p:txBody>
      </p:sp>
      <p:sp>
        <p:nvSpPr>
          <p:cNvPr id="9" name="Rectangle 8">
            <a:extLst>
              <a:ext uri="{FF2B5EF4-FFF2-40B4-BE49-F238E27FC236}">
                <a16:creationId xmlns:a16="http://schemas.microsoft.com/office/drawing/2014/main" id="{BDA9131C-859E-3247-A75B-40294D7F2243}"/>
              </a:ext>
            </a:extLst>
          </p:cNvPr>
          <p:cNvSpPr/>
          <p:nvPr/>
        </p:nvSpPr>
        <p:spPr>
          <a:xfrm>
            <a:off x="9840074" y="6173331"/>
            <a:ext cx="2252540" cy="307777"/>
          </a:xfrm>
          <a:prstGeom prst="rect">
            <a:avLst/>
          </a:prstGeom>
        </p:spPr>
        <p:txBody>
          <a:bodyPr wrap="none">
            <a:spAutoFit/>
          </a:bodyPr>
          <a:lstStyle/>
          <a:p>
            <a:r>
              <a:rPr lang="es-ES" sz="1400" dirty="0" err="1"/>
              <a:t>Image</a:t>
            </a:r>
            <a:r>
              <a:rPr lang="es-ES" sz="1400" dirty="0"/>
              <a:t> </a:t>
            </a:r>
            <a:r>
              <a:rPr lang="es-ES" sz="1400" dirty="0" err="1"/>
              <a:t>by</a:t>
            </a:r>
            <a:r>
              <a:rPr lang="es-ES" sz="1400" dirty="0"/>
              <a:t> </a:t>
            </a:r>
            <a:r>
              <a:rPr lang="es-ES" sz="1400" dirty="0" err="1"/>
              <a:t>tartila</a:t>
            </a:r>
            <a:r>
              <a:rPr lang="es-ES" sz="1400" dirty="0"/>
              <a:t> /  </a:t>
            </a:r>
            <a:r>
              <a:rPr lang="es-ES" sz="1400" dirty="0" err="1"/>
              <a:t>Freepik</a:t>
            </a:r>
            <a:r>
              <a:rPr lang="es-ES" sz="1400" dirty="0"/>
              <a:t> </a:t>
            </a:r>
          </a:p>
        </p:txBody>
      </p:sp>
      <p:pic>
        <p:nvPicPr>
          <p:cNvPr id="11" name="Picture 10">
            <a:extLst>
              <a:ext uri="{FF2B5EF4-FFF2-40B4-BE49-F238E27FC236}">
                <a16:creationId xmlns:a16="http://schemas.microsoft.com/office/drawing/2014/main" id="{E587AB97-ECB7-E340-9268-22B7D4CA700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140496" y="1292575"/>
            <a:ext cx="5969601" cy="4129970"/>
          </a:xfrm>
          <a:prstGeom prst="rect">
            <a:avLst/>
          </a:prstGeom>
        </p:spPr>
      </p:pic>
    </p:spTree>
    <p:extLst>
      <p:ext uri="{BB962C8B-B14F-4D97-AF65-F5344CB8AC3E}">
        <p14:creationId xmlns:p14="http://schemas.microsoft.com/office/powerpoint/2010/main" val="54464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2D98-6996-D84D-93FB-40D5728469E3}"/>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4BCFE8C7-2F3F-C34B-868B-E2484E79227D}"/>
              </a:ext>
            </a:extLst>
          </p:cNvPr>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2</a:t>
            </a:fld>
            <a:endParaRPr lang="es-ES" dirty="0">
              <a:solidFill>
                <a:srgbClr val="FFFFFF"/>
              </a:solidFill>
            </a:endParaRPr>
          </a:p>
        </p:txBody>
      </p:sp>
      <p:sp>
        <p:nvSpPr>
          <p:cNvPr id="5" name="Rectangle 4">
            <a:extLst>
              <a:ext uri="{FF2B5EF4-FFF2-40B4-BE49-F238E27FC236}">
                <a16:creationId xmlns:a16="http://schemas.microsoft.com/office/drawing/2014/main" id="{2CDCD2CE-34B0-3448-AA62-141122D8EE12}"/>
              </a:ext>
            </a:extLst>
          </p:cNvPr>
          <p:cNvSpPr/>
          <p:nvPr/>
        </p:nvSpPr>
        <p:spPr>
          <a:xfrm>
            <a:off x="401172" y="1178834"/>
            <a:ext cx="10690410" cy="369332"/>
          </a:xfrm>
          <a:prstGeom prst="rect">
            <a:avLst/>
          </a:prstGeom>
        </p:spPr>
        <p:txBody>
          <a:bodyPr wrap="square">
            <a:spAutoFit/>
          </a:bodyPr>
          <a:lstStyle/>
          <a:p>
            <a:r>
              <a:rPr lang="es-ES" sz="1800" dirty="0"/>
              <a:t>A </a:t>
            </a:r>
            <a:r>
              <a:rPr lang="es-ES" sz="1800" dirty="0" err="1"/>
              <a:t>vocabulary</a:t>
            </a:r>
            <a:r>
              <a:rPr lang="es-ES" sz="1800" dirty="0"/>
              <a:t> defines </a:t>
            </a:r>
            <a:r>
              <a:rPr lang="es-ES" sz="1800" dirty="0" err="1"/>
              <a:t>the</a:t>
            </a:r>
            <a:r>
              <a:rPr lang="es-ES" sz="1800" dirty="0"/>
              <a:t> </a:t>
            </a:r>
            <a:r>
              <a:rPr lang="es-ES" sz="1800" b="1" dirty="0" err="1"/>
              <a:t>concepts</a:t>
            </a:r>
            <a:r>
              <a:rPr lang="es-ES" sz="1800" dirty="0"/>
              <a:t> and </a:t>
            </a:r>
            <a:r>
              <a:rPr lang="es-ES" sz="1800" b="1" dirty="0" err="1"/>
              <a:t>relations</a:t>
            </a:r>
            <a:r>
              <a:rPr lang="es-ES" sz="1800" dirty="0"/>
              <a:t> </a:t>
            </a:r>
            <a:r>
              <a:rPr lang="es-ES" sz="1800" dirty="0" err="1"/>
              <a:t>used</a:t>
            </a:r>
            <a:r>
              <a:rPr lang="es-ES" sz="1800" dirty="0"/>
              <a:t> to describe and </a:t>
            </a:r>
            <a:r>
              <a:rPr lang="es-ES" sz="1800" dirty="0" err="1"/>
              <a:t>represent</a:t>
            </a:r>
            <a:r>
              <a:rPr lang="es-ES" sz="1800" dirty="0"/>
              <a:t> a </a:t>
            </a:r>
            <a:r>
              <a:rPr lang="es-ES" sz="1800" b="1" dirty="0" err="1"/>
              <a:t>domain</a:t>
            </a:r>
            <a:r>
              <a:rPr lang="es-ES" sz="1800" dirty="0"/>
              <a:t> of </a:t>
            </a:r>
            <a:r>
              <a:rPr lang="es-ES" sz="1800" dirty="0" err="1"/>
              <a:t>interest</a:t>
            </a:r>
            <a:endParaRPr lang="es-ES" sz="1800" dirty="0"/>
          </a:p>
        </p:txBody>
      </p:sp>
      <p:sp>
        <p:nvSpPr>
          <p:cNvPr id="6" name="CuadroTexto 26">
            <a:extLst>
              <a:ext uri="{FF2B5EF4-FFF2-40B4-BE49-F238E27FC236}">
                <a16:creationId xmlns:a16="http://schemas.microsoft.com/office/drawing/2014/main" id="{CE112382-3A90-0148-AEC0-13E24AA22F32}"/>
              </a:ext>
            </a:extLst>
          </p:cNvPr>
          <p:cNvSpPr txBox="1"/>
          <p:nvPr/>
        </p:nvSpPr>
        <p:spPr bwMode="auto">
          <a:xfrm>
            <a:off x="5966003" y="659641"/>
            <a:ext cx="609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en-US" dirty="0">
                <a:hlinkClick r:id="rId2"/>
              </a:rPr>
              <a:t>(https://www.w3.org/standards/semanticweb/ontology</a:t>
            </a:r>
            <a:r>
              <a:rPr lang="es-ES" dirty="0"/>
              <a:t>)</a:t>
            </a:r>
          </a:p>
        </p:txBody>
      </p:sp>
      <p:sp>
        <p:nvSpPr>
          <p:cNvPr id="7" name="Rectángulo 34">
            <a:extLst>
              <a:ext uri="{FF2B5EF4-FFF2-40B4-BE49-F238E27FC236}">
                <a16:creationId xmlns:a16="http://schemas.microsoft.com/office/drawing/2014/main" id="{BC597B7A-81C2-904C-9918-689292E6FB3E}"/>
              </a:ext>
            </a:extLst>
          </p:cNvPr>
          <p:cNvSpPr/>
          <p:nvPr/>
        </p:nvSpPr>
        <p:spPr bwMode="auto">
          <a:xfrm>
            <a:off x="524435" y="1822149"/>
            <a:ext cx="6112033" cy="3953409"/>
          </a:xfrm>
          <a:prstGeom prst="rect">
            <a:avLst/>
          </a:prstGeom>
          <a:noFill/>
          <a:ln w="38100">
            <a:solidFill>
              <a:schemeClr val="accent2"/>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5720" tIns="45720" rIns="45720" bIns="45720" numCol="1" rtlCol="0" anchor="ctr" anchorCtr="0" compatLnSpc="1">
            <a:prstTxWarp prst="textNoShape">
              <a:avLst/>
            </a:prstTxWarp>
          </a:bodyPr>
          <a:lstStyle/>
          <a:p>
            <a:pPr algn="ctr" defTabSz="914400" fontAlgn="base">
              <a:spcBef>
                <a:spcPct val="50000"/>
              </a:spcBef>
              <a:spcAft>
                <a:spcPct val="0"/>
              </a:spcAft>
            </a:pPr>
            <a:endParaRPr lang="es-ES" sz="2000">
              <a:solidFill>
                <a:srgbClr val="FFFFFF"/>
              </a:solidFill>
              <a:latin typeface="Verdana" pitchFamily="34" charset="0"/>
            </a:endParaRPr>
          </a:p>
        </p:txBody>
      </p:sp>
      <p:sp>
        <p:nvSpPr>
          <p:cNvPr id="8" name="Rectángulo 34">
            <a:extLst>
              <a:ext uri="{FF2B5EF4-FFF2-40B4-BE49-F238E27FC236}">
                <a16:creationId xmlns:a16="http://schemas.microsoft.com/office/drawing/2014/main" id="{B44DDAF9-2BB6-6C4D-B6D7-44E3EDEA49C7}"/>
              </a:ext>
            </a:extLst>
          </p:cNvPr>
          <p:cNvSpPr/>
          <p:nvPr/>
        </p:nvSpPr>
        <p:spPr bwMode="auto">
          <a:xfrm>
            <a:off x="6636468" y="1822149"/>
            <a:ext cx="5075919" cy="3953409"/>
          </a:xfrm>
          <a:prstGeom prst="rect">
            <a:avLst/>
          </a:prstGeom>
          <a:noFill/>
          <a:ln w="38100">
            <a:solidFill>
              <a:schemeClr val="accent5"/>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45720" tIns="45720" rIns="45720" bIns="45720" numCol="1" rtlCol="0" anchor="ctr" anchorCtr="0" compatLnSpc="1">
            <a:prstTxWarp prst="textNoShape">
              <a:avLst/>
            </a:prstTxWarp>
          </a:bodyPr>
          <a:lstStyle/>
          <a:p>
            <a:pPr algn="ctr" defTabSz="914400" fontAlgn="base">
              <a:spcBef>
                <a:spcPct val="50000"/>
              </a:spcBef>
              <a:spcAft>
                <a:spcPct val="0"/>
              </a:spcAft>
            </a:pPr>
            <a:endParaRPr lang="es-ES" sz="2000">
              <a:solidFill>
                <a:srgbClr val="FFFFFF"/>
              </a:solidFill>
              <a:latin typeface="Verdana" pitchFamily="34" charset="0"/>
            </a:endParaRPr>
          </a:p>
        </p:txBody>
      </p:sp>
      <p:cxnSp>
        <p:nvCxnSpPr>
          <p:cNvPr id="9" name="Straight Arrow Connector 15">
            <a:extLst>
              <a:ext uri="{FF2B5EF4-FFF2-40B4-BE49-F238E27FC236}">
                <a16:creationId xmlns:a16="http://schemas.microsoft.com/office/drawing/2014/main" id="{73F292D2-F64A-3D46-A0E9-8844A6C8F988}"/>
              </a:ext>
            </a:extLst>
          </p:cNvPr>
          <p:cNvCxnSpPr>
            <a:cxnSpLocks/>
          </p:cNvCxnSpPr>
          <p:nvPr/>
        </p:nvCxnSpPr>
        <p:spPr>
          <a:xfrm rot="5400000">
            <a:off x="2395613" y="2151684"/>
            <a:ext cx="1821197" cy="675894"/>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a:extLst>
              <a:ext uri="{FF2B5EF4-FFF2-40B4-BE49-F238E27FC236}">
                <a16:creationId xmlns:a16="http://schemas.microsoft.com/office/drawing/2014/main" id="{3B00D984-C91D-CA40-82AE-772ECA853904}"/>
              </a:ext>
            </a:extLst>
          </p:cNvPr>
          <p:cNvCxnSpPr>
            <a:cxnSpLocks/>
          </p:cNvCxnSpPr>
          <p:nvPr/>
        </p:nvCxnSpPr>
        <p:spPr>
          <a:xfrm rot="5400000">
            <a:off x="3068814" y="1816429"/>
            <a:ext cx="2251575" cy="1776779"/>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1FE79C5-43AE-2347-A516-75DD5A7348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83013" y="2600717"/>
            <a:ext cx="2918635" cy="3233717"/>
          </a:xfrm>
          <a:prstGeom prst="rect">
            <a:avLst/>
          </a:prstGeom>
        </p:spPr>
      </p:pic>
      <p:pic>
        <p:nvPicPr>
          <p:cNvPr id="12" name="Picture 11">
            <a:extLst>
              <a:ext uri="{FF2B5EF4-FFF2-40B4-BE49-F238E27FC236}">
                <a16:creationId xmlns:a16="http://schemas.microsoft.com/office/drawing/2014/main" id="{DD54374D-9788-DD4A-93C9-7505E23586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66025" y="3088112"/>
            <a:ext cx="1152612" cy="1101072"/>
          </a:xfrm>
          <a:prstGeom prst="rect">
            <a:avLst/>
          </a:prstGeom>
        </p:spPr>
      </p:pic>
      <p:pic>
        <p:nvPicPr>
          <p:cNvPr id="13" name="Picture 12">
            <a:extLst>
              <a:ext uri="{FF2B5EF4-FFF2-40B4-BE49-F238E27FC236}">
                <a16:creationId xmlns:a16="http://schemas.microsoft.com/office/drawing/2014/main" id="{839D6234-1AC0-C744-A027-DA9725CFF71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1096" y="2790094"/>
            <a:ext cx="5291162" cy="2985464"/>
          </a:xfrm>
          <a:prstGeom prst="rect">
            <a:avLst/>
          </a:prstGeom>
        </p:spPr>
      </p:pic>
      <p:pic>
        <p:nvPicPr>
          <p:cNvPr id="14" name="Picture 13">
            <a:extLst>
              <a:ext uri="{FF2B5EF4-FFF2-40B4-BE49-F238E27FC236}">
                <a16:creationId xmlns:a16="http://schemas.microsoft.com/office/drawing/2014/main" id="{EB610D80-F99A-2047-88DF-D3CD0DC25F84}"/>
              </a:ext>
            </a:extLst>
          </p:cNvPr>
          <p:cNvPicPr>
            <a:picLocks noChangeAspect="1"/>
          </p:cNvPicPr>
          <p:nvPr/>
        </p:nvPicPr>
        <p:blipFill>
          <a:blip r:embed="rId6"/>
          <a:stretch>
            <a:fillRect/>
          </a:stretch>
        </p:blipFill>
        <p:spPr>
          <a:xfrm>
            <a:off x="1923549" y="3217672"/>
            <a:ext cx="1990492" cy="1901486"/>
          </a:xfrm>
          <a:prstGeom prst="rect">
            <a:avLst/>
          </a:prstGeom>
        </p:spPr>
      </p:pic>
      <p:sp>
        <p:nvSpPr>
          <p:cNvPr id="15" name="Left Arrow 14">
            <a:extLst>
              <a:ext uri="{FF2B5EF4-FFF2-40B4-BE49-F238E27FC236}">
                <a16:creationId xmlns:a16="http://schemas.microsoft.com/office/drawing/2014/main" id="{DD86BDF0-40A9-4E48-9306-D0F4FEF442F8}"/>
              </a:ext>
            </a:extLst>
          </p:cNvPr>
          <p:cNvSpPr/>
          <p:nvPr/>
        </p:nvSpPr>
        <p:spPr>
          <a:xfrm>
            <a:off x="4858252" y="3400228"/>
            <a:ext cx="3146611" cy="950743"/>
          </a:xfrm>
          <a:prstGeom prst="leftArrow">
            <a:avLst/>
          </a:prstGeom>
          <a:gradFill flip="none" rotWithShape="1">
            <a:gsLst>
              <a:gs pos="0">
                <a:schemeClr val="accent2"/>
              </a:gs>
              <a:gs pos="54000">
                <a:schemeClr val="accent1">
                  <a:lumMod val="45000"/>
                  <a:lumOff val="55000"/>
                </a:schemeClr>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Imagen 1042">
            <a:extLst>
              <a:ext uri="{FF2B5EF4-FFF2-40B4-BE49-F238E27FC236}">
                <a16:creationId xmlns:a16="http://schemas.microsoft.com/office/drawing/2014/main" id="{EBA2375E-8BA5-BB4B-975A-1B914AF488B1}"/>
              </a:ext>
            </a:extLst>
          </p:cNvPr>
          <p:cNvPicPr>
            <a:picLocks noChangeAspect="1"/>
          </p:cNvPicPr>
          <p:nvPr/>
        </p:nvPicPr>
        <p:blipFill>
          <a:blip r:embed="rId7" cstate="screen">
            <a:duotone>
              <a:schemeClr val="accent3">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66003" y="3148656"/>
            <a:ext cx="1398493" cy="1453885"/>
          </a:xfrm>
          <a:prstGeom prst="ellipse">
            <a:avLst/>
          </a:prstGeom>
          <a:solidFill>
            <a:schemeClr val="bg1"/>
          </a:solidFill>
          <a:ln w="28575">
            <a:solidFill>
              <a:schemeClr val="accent3"/>
            </a:solidFill>
          </a:ln>
        </p:spPr>
      </p:pic>
      <p:cxnSp>
        <p:nvCxnSpPr>
          <p:cNvPr id="17" name="Straight Arrow Connector 15">
            <a:extLst>
              <a:ext uri="{FF2B5EF4-FFF2-40B4-BE49-F238E27FC236}">
                <a16:creationId xmlns:a16="http://schemas.microsoft.com/office/drawing/2014/main" id="{0BE626F3-199E-DC46-A067-F53B23575C2F}"/>
              </a:ext>
            </a:extLst>
          </p:cNvPr>
          <p:cNvCxnSpPr>
            <a:cxnSpLocks/>
          </p:cNvCxnSpPr>
          <p:nvPr/>
        </p:nvCxnSpPr>
        <p:spPr>
          <a:xfrm>
            <a:off x="3679433" y="1641908"/>
            <a:ext cx="5247790" cy="1575764"/>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17A679C0-CF33-3840-A630-C0F3291A1573}"/>
              </a:ext>
            </a:extLst>
          </p:cNvPr>
          <p:cNvCxnSpPr>
            <a:cxnSpLocks/>
          </p:cNvCxnSpPr>
          <p:nvPr/>
        </p:nvCxnSpPr>
        <p:spPr>
          <a:xfrm>
            <a:off x="5154000" y="1641907"/>
            <a:ext cx="3990000" cy="1849748"/>
          </a:xfrm>
          <a:prstGeom prst="curvedConnector3">
            <a:avLst>
              <a:gd name="adj1" fmla="val 50000"/>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A8E98AF-E9FC-3849-B25B-BF5F67725AC4}"/>
              </a:ext>
            </a:extLst>
          </p:cNvPr>
          <p:cNvPicPr>
            <a:picLocks noChangeAspect="1"/>
          </p:cNvPicPr>
          <p:nvPr/>
        </p:nvPicPr>
        <p:blipFill>
          <a:blip r:embed="rId9"/>
          <a:stretch>
            <a:fillRect/>
          </a:stretch>
        </p:blipFill>
        <p:spPr>
          <a:xfrm>
            <a:off x="3285498" y="4368175"/>
            <a:ext cx="902288" cy="183171"/>
          </a:xfrm>
          <a:prstGeom prst="rect">
            <a:avLst/>
          </a:prstGeom>
        </p:spPr>
      </p:pic>
      <p:pic>
        <p:nvPicPr>
          <p:cNvPr id="20" name="Picture 19">
            <a:extLst>
              <a:ext uri="{FF2B5EF4-FFF2-40B4-BE49-F238E27FC236}">
                <a16:creationId xmlns:a16="http://schemas.microsoft.com/office/drawing/2014/main" id="{B3964C52-ADE1-BE4E-8C12-22E6D00E28F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85865" y="3814398"/>
            <a:ext cx="602932" cy="122400"/>
          </a:xfrm>
          <a:prstGeom prst="rect">
            <a:avLst/>
          </a:prstGeom>
        </p:spPr>
      </p:pic>
    </p:spTree>
    <p:extLst>
      <p:ext uri="{BB962C8B-B14F-4D97-AF65-F5344CB8AC3E}">
        <p14:creationId xmlns:p14="http://schemas.microsoft.com/office/powerpoint/2010/main" val="322418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out)">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3</a:t>
            </a:fld>
            <a:endParaRPr lang="es-ES" dirty="0">
              <a:solidFill>
                <a:srgbClr val="FFFFFF"/>
              </a:solidFill>
            </a:endParaRPr>
          </a:p>
        </p:txBody>
      </p:sp>
      <p:sp>
        <p:nvSpPr>
          <p:cNvPr id="4" name="Content Placeholder 3"/>
          <p:cNvSpPr>
            <a:spLocks noGrp="1"/>
          </p:cNvSpPr>
          <p:nvPr>
            <p:ph idx="1"/>
          </p:nvPr>
        </p:nvSpPr>
        <p:spPr>
          <a:xfrm>
            <a:off x="391886" y="558170"/>
            <a:ext cx="11394719" cy="605497"/>
          </a:xfrm>
        </p:spPr>
        <p:txBody>
          <a:bodyPr numCol="2"/>
          <a:lstStyle/>
          <a:p>
            <a:pPr>
              <a:buClr>
                <a:srgbClr val="2F7AAD"/>
              </a:buClr>
              <a:buFont typeface="Zapf Dingbats"/>
              <a:buChar char="❍"/>
            </a:pPr>
            <a:r>
              <a:rPr lang="en-US" dirty="0"/>
              <a:t>Increase interoperability</a:t>
            </a:r>
          </a:p>
          <a:p>
            <a:pPr>
              <a:buClr>
                <a:srgbClr val="2F7AAD"/>
              </a:buClr>
              <a:buFont typeface="Zapf Dingbats"/>
              <a:buChar char="❍"/>
            </a:pPr>
            <a:r>
              <a:rPr lang="en-US" dirty="0"/>
              <a:t>Reduce development time &amp; resources</a:t>
            </a:r>
          </a:p>
        </p:txBody>
      </p:sp>
      <p:sp>
        <p:nvSpPr>
          <p:cNvPr id="6" name="Rounded Rectangle 5">
            <a:extLst>
              <a:ext uri="{FF2B5EF4-FFF2-40B4-BE49-F238E27FC236}">
                <a16:creationId xmlns:a16="http://schemas.microsoft.com/office/drawing/2014/main" id="{0913E856-648F-744F-AF1A-608300F01D09}"/>
              </a:ext>
            </a:extLst>
          </p:cNvPr>
          <p:cNvSpPr/>
          <p:nvPr/>
        </p:nvSpPr>
        <p:spPr bwMode="auto">
          <a:xfrm>
            <a:off x="391886" y="1336169"/>
            <a:ext cx="7495131" cy="5136068"/>
          </a:xfrm>
          <a:prstGeom prst="roundRect">
            <a:avLst>
              <a:gd name="adj" fmla="val 2819"/>
            </a:avLst>
          </a:prstGeom>
          <a:noFill/>
          <a:ln w="28575" cap="flat" cmpd="sng" algn="ctr">
            <a:solidFill>
              <a:srgbClr val="5E9B9B"/>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bg1"/>
              </a:solidFill>
              <a:effectLst/>
              <a:latin typeface="Arial" pitchFamily="34" charset="0"/>
            </a:endParaRPr>
          </a:p>
        </p:txBody>
      </p:sp>
      <p:sp>
        <p:nvSpPr>
          <p:cNvPr id="7" name="TextBox 6">
            <a:extLst>
              <a:ext uri="{FF2B5EF4-FFF2-40B4-BE49-F238E27FC236}">
                <a16:creationId xmlns:a16="http://schemas.microsoft.com/office/drawing/2014/main" id="{590F947B-C126-1547-8C3B-15D1B74EDB7A}"/>
              </a:ext>
            </a:extLst>
          </p:cNvPr>
          <p:cNvSpPr txBox="1"/>
          <p:nvPr/>
        </p:nvSpPr>
        <p:spPr>
          <a:xfrm>
            <a:off x="647089" y="1480255"/>
            <a:ext cx="3441968" cy="369332"/>
          </a:xfrm>
          <a:prstGeom prst="rect">
            <a:avLst/>
          </a:prstGeom>
          <a:noFill/>
        </p:spPr>
        <p:txBody>
          <a:bodyPr wrap="none" rtlCol="0">
            <a:spAutoFit/>
          </a:bodyPr>
          <a:lstStyle/>
          <a:p>
            <a:r>
              <a:rPr lang="en-GB" dirty="0"/>
              <a:t>Within organizations (e.g. OEG)</a:t>
            </a:r>
          </a:p>
        </p:txBody>
      </p:sp>
      <p:pic>
        <p:nvPicPr>
          <p:cNvPr id="8" name="Picture 2">
            <a:extLst>
              <a:ext uri="{FF2B5EF4-FFF2-40B4-BE49-F238E27FC236}">
                <a16:creationId xmlns:a16="http://schemas.microsoft.com/office/drawing/2014/main" id="{62BDBCA5-5B94-464E-85C5-6FFE1AAD8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714" y="4957061"/>
            <a:ext cx="1298515" cy="484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ata:image/jpeg;base64,/9j/4AAQSkZJRgABAQAAAQABAAD/2wCEAAoHCBUVFRgWFBIVGRYaGRwaGhgUHBgaHR0cGhwfHh0dFhoeIC4lHB4rHxwYJjgmKzAxNTU1GiU7QDs0Py40NTEBDAwMEA8QHxISHzQkJSs0MTQ0NDQ0NDQ0NDQ0NDQ0NjQ2NDQ0MTU0NDY/NzQ0NDQ0NDU0PzQ2ND82MTQ0NjE0Nf/AABEIALcBFAMBIgACEQEDEQH/xAAbAAEAAgMBAQAAAAAAAAAAAAAABgcDBAUBAv/EAEYQAAIBAgMFAwULCgYDAAAAAAECAAMRBBIhBQYiMUETUWEHMnGBoRQjNEJScpGxstHSFzVTVHOCkpOiwRUzYoOk8CTC4f/EABkBAQEBAQEBAAAAAAAAAAAAAAABAgUDBP/EACYRAQEAAgICAgEDBQAAAAAAAAABAhEDMRIhBEFRE7HBIiMyYXH/2gAMAwEAAhEDEQA/ALmiIgIiICIiAiIgIiICIiAiIgIieEwPYmrTxNyARzNtPQTr9Ez5xrry5wPuIiAiIgIiICIiAiIgIiICIiAiIgIiICIiAiIgIiICIiAiIgIiICIiB4TOFvLjQmHqgByz06iqUFrN2btckkWsFJv4Tr1Kyi2ZgL6a27ryE7/Y5uxcUhRNr2YNdwppuHJGWw4C4HFfUHwlk9pXxsfecVMQ6MClIkBSGOYkv2a6h7c8pOmlyOkldBDnezMeBDqTrfPp9UqFKlTI+fs1biBIRCVNwwIAQ2ABEne7e1mrIzphad1UZmDBSGBdSQpS63KsbdxHfLZpIm09mk+KAVc9lJNrAlte69vbMlLEA8rW8Ln6hpPH9THy1t6eF1vTZieAz6noyREQEREBERAREQEREBERAREQEREBERAREQEREBERAREQE8M9mtiapUeYTfuy+vQnXSBobVolgrGsq2ZbecBdmC9DckhrDxIkF3qJBZkxK1L+8nUkoSlUNdmYDrcDUi3jc9rebbrrQp5aThzUphS6kDOrZhfTUXXpIpsenWqOFeize/0TexI97RyRxlb2sTcnS+vS+5Ga13TECk4FOmV7VgyBl6Ac7NxDRTYC+l5u7q7aqUauIonDM7VszWplQQVapmNnI6E8N72SHNRAM9FwFewPYUShPZi2pc5jbX/Vr6vvBUXauXGdDlVmLUaY0Y1CRmucgPEAy6mxmOXOYY21rDG5XUTDFY5nbNZkA5I1rjvzBSRe/ieUy4dyWADG5YcvWe/lzmjqS2jecPao5+Ovtnb2PhrXcg3PK/Qdfb9U4nF58vL7+/d/46WfjhxunSW2lydALnmfEzLETtSamnOt29iIlQiIgIiICIiAiIgIiICIiAiIgIiICIiAiIgIiICIiB8MQNTNPE4levLlqrddPkmbGIfKpPFz+La/tkS3j2sqdkxFcZaq3JyjTK9wCTa50HOWREb3vxKMyIXVTSVSRlYZm4TxN8UhEPT5Uz7oMhR3dkZQ/AAGck5WVyGYAL52nzeXScLB4yrWZ1qO7hmKZM6AHMhFmuQe4XHK/qNo7s4AUKFOmnmqrWtfXivdrEqSbkm3fpNX1EntX+8FFWdWohwvmsqJcC1Owc5Rck3P8HrnQ2NTYIzFjdrKDlK8KXAuD6Wki2vs0utcMbLmugU1AQci5dQ9gcxYaDkZzFYW7vDUHQfcJy/n83qYx93xOP3cq26LnUAXuRzIUEmwFyet/wC0k+FPIWAFtNfG3KwNvGV3tHGKroRWoqodA2erURhxpm4VGWwte5OljJzhdp4cslOnXpuxuAM4ZiLE873Pm+yb+Fw3HHyv2z8nkly1HWnsRPufKREQEREBERAREQEREBERAREQEREBERAREQEREBERATyezDUJFrEc7a68/XA+KlK9738LEju8ZEN9MLnbDUkGjV0L5nPmhWIAu3gx+iSCpiKoV27SmqpqxZGNgFDEnjHj9ErCvt+rWxYU08OWGIGVzSHIBlXNxXtY3sTNYxKlu6G7i0wue10uSFa6lmsVPfohHXmTpoJM1AA9AI17vT9E52wsAadFQy0wxUFgigC9gLeNgAPVOlVsBr7NJnPL7XGI/tKsCxBOl78vUBz5WnCx1x5ovcd6g3ykXF+70zs1aZzEnQk31v7O+00666XDW1+LqeveP+2nA5Mr+p5Wb9/bq4yTDURjH0UdVDu5CnNyVwCoLEEs4F9R1Hmnxnf2TjHrvSymq3ZrlbMVBaoVqKD5/DwgnQ/GPhNTH4rJTdyapVabsQAFBt0JC8PI63E4u7+0q3uzshUZWcsvNdSC51IQkXHUC+g1nW+Ly5Z4zc0+HmwmOXa18HUDLmAax+WQf7mbKmcTZWBYL749yFA4ACLetBr6J1MJbKDrr3gf2E+qvBtRESBERAREQEREBERAREQEREBERAREQEREBERAREQE0MW9iBqdV5W6sq/3mavUI5X5HkCfqE5ZrMzDhJtlPVdMyE6NrLBFcVtMphaNO1YtVprcqC1x2KAkgBr8ZTmORM4uDTNjG0qlUxC1S2RgQqsbA5kBzG9/3TzM022moqUnampyIiIzcd8qUx5q6qL5iD1vz0k1w2CJZxlAPutW0uOAojWa5vquY25XbkJrpEyw7XUEZrH5XP1zIZ4otpMWIqhRc8uvotPPKyTdaktuo5m1sRYBQdSdethf0f8AbTiqLm1mPzVZj42ABJ9QmxUqZnvxXJ0t7AJvbNw54WDWLXvoDyJFh16Ti+N+Ry7+v4dHynDhr7QXbGLZMR2faMgZCuVkq6gvdWVQtySF568z3TlYLGP7oSqhfP75oEc3IzEMLppq1yovbv1sJfvbhlp1adVqyIQmXM+HSoSVa6gcJbqw0PxtOesEbEZG0eicvaBctFATr40gL3sbnkFI0vadziwmGMk/Dm553LK2rP2NvC9SjTcUmIZRdglZhfkbFUN9bj1TrbKq1GpqbLY8rlr6aWPD6dZDd094ECdm+JVAqU3ByrZiy8SgBdcthr3mdLYG0bYUXxNmBbKMovbObWJ7wRFibTIE9beq8+5iY8Q8b+yfStflIr7iIgIiICIiAiIgIiICIiAiIgIiICIiAiIgJjcgDW/qv/aZJ8ORY3ta3Xu6wORtN0JUE1BcN5vbDkOmUiRraGNWhTKo1bM6jV+3Buxp3Cu6vlFgfN0F7gd/fx+yi9mGI1VXABWm18wFuemnee+QjbO7b3C8BXLrZGW1mQMAtPQ2uut72B8JqaSuFs1aeSiKlQWzDMMzswXNS0VexJJykjKGHLnoLzHaW81FXdkqcqh506g41oooFiBY3uLGRzZm7NV6KVFSkVUI5LNUvYim5utrMbHl6fCZcZulXZiiU6eY1iQSa6rlKAg3toPD+wmrplK8NvGj1jbEBbtYHJUAIFNQFbMAL52Y/T4T6fbRqLYVUdbjlZdeY+NqLETgPuZiKTl81BVBQgq1QkBct2AIBJJU6X6zqLsWqUC02QrlK2chRYKR0Ga19b3nwfKvl/bxvu/s+rgnj/VZ6n7sFba17hKgzAgX4OjLm1ZxawNv/k+cFt97IVL5QXv7yji19coSpmPPrppNXF7GQdqHbCoR5twDcO4zWzaaBSARa2bQazTwOyKACt7pwyllrhhdAxViAo6X80j1z34ODHjx9PPl5LlXYw+8Cu7063bNdAFtScFSlVspKszW5C7Hu15XkOq4k2Qqz3DV9RTB5hT8i553OnLTraSLY+ARKxLYyiAKQBzOhF2vw3z9L3nzW2Ynaoq4zCkEVmB97CjRFysQ9hck687KdDPomo8WhQ2y9B8M96jKiUyygsqhAGRwVtZ+E3BPh3aTzBOUwCq/nMrAFvjcLMrD0qAdZCqWyFdBfFYTNbQtVRbZSwNxlOhJU2v3+uRbJxbLQwytiMPwBbqK62yIjZMxK3DEsoK6iyDXnJViZ4ccKG5NlGpJJ1A5982pzdn1H7NbKhGRfj/6R3JpNtWfqi/xE/8ArMNM8T5W/WfUBERAREQEREBERAREQEREBERAREQEREBMFalm6i3LUAzPEDQbAg9U5fIX1azFUwLDKUKgjMCAFUEMR1Cn5I6TqRGxGmwmXD10QHRcqrlXTKi2HjbuOk2rAvTBRlKvqbKMxyczlFjp9U660wL2AFzc+nvP0CfDULm9zzv7LRbSOdikNSpluwRQcxAuC1xYeofXPj3Dw6uAe4rTIGp717p1Eogd/wBJ77/TPrsx3t9J++eWHHJfK91vLLc8Z0idXYdIh9QpLKcwLA3puWFgDbllHTwmtg9npkDDEOz20R3uur3YlH0HM69x8ZMzhwerepm++KdAKLDlYCx15C09tvPSPbO2exq1DnZcyKA6rSPmWW63Uj2TM2zGGIpMaxfgqrd1pXFzTIACoLiynX753Ep2a/h933TIwPS3rjY4myqNNVUl0JAZdcgvme9/VaZcAKbJSBKsyoFKix1yrcEd86dNLC2n0d89y6jlG1atGoi5sqqpuAQABrYam3gfZN0GexIEREBERAREQEREBERAREQESrPKJvFiqGK7OjiGROzVsqhOZLXNyt+g6zHh9m7cdVdcQ1mUML1FGhFxpbxl0m1rRKlr7Q23gwXq5npjUllp1Ft3sycQHpIkg3X8oVPEOtKugp1GsFZTdGY9NdVJ6A39MeNNp3ERIpERATyaO16xShVdDZlpuynQ2IUkGx05ypNk7y7WxL5KFcu+UtbJh10FgTdlA6iWTaW6XTEq/LvD3n/iTe2GNt+6KXugnsM3vnwXzbH5HFztyjx/2bWHERIpERA8iVPvxvPjKGNenRxDIihLKFQgXUE81JOpMtdTpLZpJX1ERIpERA8iaW1+17Cp2H+dkbs/N8+3D53Dz79JXmXeHvP/ABJZNpatCJSeO3q2rRqGjUxBWoCAVyYc6sARqEI6jrO5beHvP/El8Ta0YnB3SGM7A+7v83ObX7PzbC3+Xw87+M70ypERARPJE/KBt5sJhx2TZa1RgqGwNgNWaxFuWnpYRJsSyeynt2t8cYuKpLiazNScgFXVF0qDgcEKDa5U91iZcEtmkl29iIkVS/lW+Hf7KfW8tnYnwej+yT7IlTeVb4d/sp9by2difB6P7JPsibv+MZnbelO+U3YK0KyVaShUq5syqLAOtiSO7MDe3eDLild+WCoOxw6/GNRmHoVCD7WWZx7W9JDuHtRsRgqbuSXW6MT1KaAnxK5SfEmSOQjyUKRgm7jWe30KPrEm8XsnT2IiRXO298Gr/san2DKp8lbhcYxYgDsW1JA+Mktbb3wav+xqfYMpHdHYK42uaLOVARnzABvNKi1j86bx6qXte/uyn+kT+IffMiVFYXVgR3qQfqlcfkop/rTfy1/FJbunu8uBotSWoXDOXuQF5qq2sPm+2Zuj270REikRECj/ACk/nCr6Kf2Fl2pyHolJeUn84VfRT+wsu1OQ9E1l1GZ3X3ERMtEREBERAo7ff851Pn0/spLwEo/ff851Pn0/spLwE1l1Ej2IiZUiIgeSnN8a5x200w6NwKy0R3XuTUYejUfuSzd5dqDDYarW0uq8IPVzoo/iIlb+S7Cp21TE1nQFBlUuygln85tT8nS/+uanr2l/DY8qmxRTNCtTWy5RRIHTICU9mYfuiTnc7a3unCU6hN3AyP8AOXQn16N+9MO9a0MThatIVqRYrmTjXzl4ltr1It65CPJRtfJWfDMeGoMyX6Mo1HrX7EdxOqtuIiZaUv5Vvh3+yn1vLR2Ljafuej76mlJL8S6cA56zjbz7jpjK3bGu6NkVLBVYWUk319M4Z8k6frbfyx+Ka3LGfaYbS3pwdBSXxKEj4qEOx8Aq3Mqfbe0a21cWopU2+RTTnlW9y7nkL8yelgNbazTB+S/DKb1K1V/AZUHrsCfbJdsvY9DDLloUlQHmRqxt8pjq3rMSydGrXmwNlLhcPToKb5F1blmY6s1vEkmdOImWiIiBztv/AAav+xqfYMqTyY4pKeLLVHVF7FhmdgovmTS5PPnLkxuGFSm9MkgOrKSOYDAjT6ZB/wAlmG/T1/6PwzWNmtVLEu/x3C/reH/mJ98+qW2MMxCriaDMTYKtRCSe4AHUyH/ksw36ev8A0fhmzs7yc4ejVp1VrViyOHAbJYkd9lk1D2m8REikRECj/KT+cKvop/YWW4u3cLYf+Xh/5lP8U4e3dxKGKrtXqVaqswAITJbhAXS6k9Jz/wAlmG/T1/6PwzVssjPtLf8AH8J+t4f+Yn3zoIwIBBBBFwRqCD3SBfktw36ev/R+GTnC0QiKgvZVVRfnZRYX+iS6+ljPERIpERAo7ff851Pn0/spLwkO2vuHSxGIbENXqKzMrFVCW4QBpcX6SYy27kSR7ERIpERAqvyt7Wu9PDKdFHaPb5RuqA+gZj+8Jk2d5MFekj1MRUR2RWZQqkKSL5bnu5TuYvcGlVxJxNSvUYs4coQuU2Ist7ebYAeiTOa8tTUTX5Vz+Smj+tVP4UkO25s5tm41MrF8mSqjEWzC+oNvFWHol7yN71bqU8dkLVGRkzAMgBuGtob+I+uJl+Us/DtYLFirTSoh4XVWHoYXiaWwNj+5aK0VrO6qSVLBbgE3t6L3+mJlp2IiICIiAiIgIiICIiAiIgIiICIiAiIgIiICIiAiIgIiICIiAiIgIiICIiAiIgf/2Q==">
            <a:extLst>
              <a:ext uri="{FF2B5EF4-FFF2-40B4-BE49-F238E27FC236}">
                <a16:creationId xmlns:a16="http://schemas.microsoft.com/office/drawing/2014/main" id="{9053ED44-3C55-F748-AD24-334393C7621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2682" y="3542610"/>
            <a:ext cx="1128637" cy="7483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ata:image/jpeg;base64,/9j/4AAQSkZJRgABAQAAAQABAAD/2wCEAAkGBxAPEhUSEBIVFhUVFxIQFhAVFxgYFhUYFhUYFxUVGBcYHSghGBonGxUWIjEhJSkrLi8wFx8zODUtNygtLisBCgoKDg0OGxAQGzEmHyUwLS4vLS0rLy0tLS0tLS0tLS0tLS0tLS0tLS0tLS0tLS0tLS0tLS0tLS0tLS0tLS0tLf/AABEIAJ0BQgMBIgACEQEDEQH/xAAcAAEAAgMBAQEAAAAAAAAAAAAABgcBBAUIAwL/xABJEAABAwICBgMJDgUCBwAAAAABAAIDBBEFEgYHITFBURNhcSIzNXJzkZKxshQWIzI0QlJTVHSBobPTFRdik8FD0iQlRGOCw9H/xAAaAQEAAwEBAQAAAAAAAAAAAAAAAgMEAQUG/8QANBEAAgIBAgMECAYCAwAAAAAAAAECAxEEIRIxQRNRofAFMjNScYGRwRUiYbHR4RTxI0Ky/9oADAMBAAIRAxEAPwC8UREAREQBERAEREAREQBERAEREAREQBERAEREAREQBERAEREAREQBERAEREAREQBERAEREAREQGEREBlERAFi6yo5jELjKSGkizdoBPBdSyck8IkV1gvHMLn4fURsja1z2tIvdpIBG07wVWuN0Mrp5nNie4GSRwcGkgguJBBA2hX6ejtW03jz8jLqtS6YpqOf0z/stvMOaxnHMKvmTMAALmg7Ba45KIBo5K2nR9pnfGP0/spv9IdljEc5/X+i7845hZzDmqPyjkuzoYB7tg7ZP0nKyfo/hi5cXJN8u75lNfpTimo8HNpc+947i2URF5x64REQBERAEREAREQBERAEREAREQBERAEREAREQBERAEREAREQBERAYREQGUREAWFlEBCcZw6Z88jmxPIJ2EA2OwLtUOMUzI2Mkmja9jWscwkAtc0WII4EFdtU9j/ymfykntFbaa/8j8stsLzzPO1Nn+J/yR3y+v1NasIL3kbQS4g8wSV8VlYAXso+f65Mrs6GfLYO2T9Jy5LoHDaR6l1dDPlsHbJ+k5V2vNcvg/2LaE1dDPvR/wDSLYREXzp9YEREAREQBERAEREAREQBERAEREAREQBERAEREAREQBERAEREAREQGEREBlFy8YxqOky9I15z5rZQD8W173I5r9YRizKtrnRhwDTlOYAcL8CUB0lwsS0opqaQxSF+Ztr2bcbQCNvYVr6QaZU9DL0MscrnZWyXYGEWcXADunDb3JVbaTaSQ1FQ+VjZAHBlg4NvsaBwceS00aaU3+ZPBCUkifS6xcPaS0ukuP8AtlV3imNwSTSPbmyve94u07i4ketR2qlD3lw3Hn2L5r1KdPCp5j1Md9cb0oy6dxKGm63/AOGyN2kCw2nbyXPi3DxQu3LizCCLO2gjhxHarbHNY4UeHVGt543juNOWpaQQL7Qt3Qz5bB2yfpOXHiZmIaOOxdrBIzSzxzP2tYXEhu83YW7L2G9yqvsrqhKLe7T/AI/clS5StjJ9GvBp/YtVFGvflB9CTzN/3LcwnSCKqeWMa8ENLruy2sCBwJ5rwVJM+jjqKpPCksnZRFGdLNMqfC3RtnZK4yh7m9GGG2QtBvmc36QUoxcnhItlJRWWSZFXf83qD6iq9GL91fWn1s4c42cyoYPpOY0geg8n8lZ2Fvusq/yKveRP0WlhmJQ1MYkgkbIw/OaePEHiD1Hat1VFy3CKvp9bFCx7mGGpu1zmEhsVrtNjb4TdsVgBSlCUfWWCELIz9V5MotPDa+KpjbLE7M119vIg2c08iCCCOpbiiTCIiAIi06CvjqA8xOzBj3Qlw3ZmWzAHjYm3aCgNxFEtKNPabDZhBNHM5xY2W8YYW2c5zQO6eDfuDw5LkfzeoPqKr0Yv3VYqbGspFTurTw5IsRFXf83qD6iq9GL91beEazaOqmjgZDUB0jgwFzYw0E87SE2/BddNiWeFhX1vZSROUXI0kx2LD4DPK17mhzW5WBpddxsPjED81Ev5vUH1FV6MX7qjGuclmKydlbCLxJ4LERV5/N2g+pqfRi/dXewHTegrnBkUuWQ7opBkcfFvsceoErrqsSy0xG6EnhNElRFEdJ9PqXDphBNHM5xY2W8YYW2cXADung37k8FGMXJ4iiUpKKzIlyKu/wCb1B9RVejF+6v3Draw9xs5k7R9IsYQPRkJ/JT7Cz3WQ7er3kWCi5uD41T1rOkppWyN3G2wtPJzTtae0LpKprDwyxPO6MIiIdOJpFgrqvJleG5M+8Xvmy9fUvjhVKaBrmOOfOc9xststbbfkvvpDjZpMlmB2fNvda2W3Uea+GFVZrw55GTIclgc19l78OaAi+mWEGtqBK14YOjZHlIvuc43vcfS/JQXFcIMUpYXg2y7bW3gHmrYxel6N9r37kHd1lRXFcEEspfnIvl2Zb7gBzXo6a7CUW9kiqcUV7KzKSOS/K28Yg6KZ7L3ykC+6+wFai9JPKKOpKI9w7B6llYj3DsHqX6Uz5rqfagbeRg5uAUirKXKwm+63DrCjtHJlka7k4Gy7dRiJe0ty2vxv13XjelGlNfD7mvTuPA0+f8ARpKRaDd/d4jvaao6pFoN393iO9pq8qPNF+m9tH4/Zk6VRa9O+Uni1HriVuqotenfKTxaj1xL0NL7VHr6r2TI5ofoNJikb5GTMjDH9HZzS6/ch19h/qXSxfVXVwRukjkjmLQXGNoc15A35b3Dj1bFItSs7G0s+ZzR8PxIH+kzmpri+kFLSRmWaZgABs0OBc4/Ra0G7j1K2y+xWNL6YKa9PXKtSf1yUfoBpE+gqmEO+Clc2OVnAtcbB/a0m9+VxxXoZeX6WmfVztjY2zpnhoaNuXO71C/mC9QrmtSyn1O6Fvha6J7HlzFe/S+PL7ZXqILy7i3fpvHl9sr1EF3WerHz3HNH60vPeUboJpd7gqnxzO/4eV7s1/8ATfewkHVuDuqx4bbxBvtC8uVvfH+M/wBoq09U+l+cChqHd00fAPJ+M0b4j1tG7q2cNvdTTtxr5nNNfh8EvkWkiLh6W6Qx4dTumfYu+LHHexe8jY3qHEngAsSTbwjc2kssjus/TD3FH7ngd8PKNrhvijOwv8Y7QPxPAX+up0f8uHlZfWFSmI10lRK+aZ2Z8hzOd18hyAFgBwACuvU94OHlZvWFttqVdOOuUYqbXZdnph/YhOunwgz7tF+rMtbRbV5LiNOKhk7GAue3I5hJ7k23grY10eEGfdov1ZlM9VNbDHhzGvlY055jlc5oPxzwJXXOUKIuPnmQVcZ6iSl55Eb/AJO1H2uP+27/AHLoaPar5qWphndUxuETw8tDHAm3C91Yn8Upvr4v7jf/AKvrBVxSX6ORjrb8rgbdtis71FrWG/A0rTVJ5S8SI63vBz/KQ+0qk0R0dfic7oGSNjLY3TZnAkWa5jbWB/r/ACVt63vBz/KQ+0oRqV+XSfd5f1YVfTJxok155FF8VK+KZtu1P1HCqi9Bw/yoXpFo/U4dKI5wAT3bJGG7XAH4zXbCCD2EbOYv6WVU676uIinhBBkBfIRxawgNF+Vz7JXKNRZKai9xqNNXGDktsEm1Z6RPr6T4U3lhd0T3cXi12PPWRsPW0qvtc3hBvkIvblXc1GxutVu+aTA0eMBIT+Tmrh65vCDfIRe3Ku1RUdQ0vORZJy0yb87nx0X1dy4hTtqGVDGBxe3I5jiRkcW7wepb1bqkq2MLopopHDbks5hPUCbi/bZTfVH4Mi8ef9VymJULNRZGbSfXuLK9NXKCbXQ80YHi0+G1IkZdr43FkkR2ZgDZ8bh+B7CAeC9I0dS2WNkjDdr2tkaeYcAQfMV5105q45q+pkiILDJYOG45WhriOYLmk34q9tDI3MoKVrt4ghuDw7gbFLVpOMZdX/BXo21KUOiO0iIsRvOZjOCx1eXO5wyZrZbfOte9weS06alFCCyIlwf3ZL9992y1uSkC1qikZIbuvs2bCgNBtGKn4R5IPxbNtaw28e1V1pjjclHVvgja1zWiMguvfumAncQOKkmk+Oz0MwigLcpY2Tum5jclwO2/9IVZaT176iofLJbMQwGwsNjQBs/BehpKXnMuWCqyW2xo11UZpHSOABcbkDduA49i+KIvUSwUdSUR7h2D1L9L8x7h2D1L9KR811P3D8YdoXRXOh+MO0LoheJ6V9pH4fcuq5MKRaDd/d4jvaao6pFoN393iO9pq8yHNGzTe2j8fsydKotenfKTxaj1xK3VUWvTvlJ4tR64l6Gl9qj19V7JkAw7AqqqaXQU75Q05S5jbgGwNvMQtr3n4iNvuKb8GH/CsrUh8ln8v/6mKyFfZq5Rk4pcjPVpIzgpNvc80YFi82HVImYwZ2XY6ORtjY7HN2i7HW4jaOy4PobAsVjrYI6iL4sgvY72kGzmnrBBH4KptdLIRVxFlukMV5LdTiIyeu2b8AOpSnUs5xoZA7cKh4b2dHETbqzE/mo6hKdas5Mlp8wtdXQp3Fu/TePL7ZXqILy7i3fpvHl9sr1EE1nqx89w0frT8955dnbeZwPF5HneunpPgs2F1RjuRlIlimGwuaDdjweDgRY8iOVlzZe/nyh9tX7pzoy3Eqcs2CVl3wvPB1trSfousAfwPBX23dnKOeTW5nqp7SMsc09jT0N0zirKR0s7mskgbefgAANkgH0XW3c7jtqLTHSOTE6kyWIYPg4Yt5DSeQ3vcbE/gOAXGlZJE58bw5jgTG9h2G7XC7XDjZzQe0AqyNUuiXSOFdO3uWkiBh+c4bDLbkNw67ngFHs66M2fTz52Jcdl+K/qQzSbAH0BgZKfhJIRM9vBhc94DB2Bov13Vs6nvBw8rN6wodrs+WRfd2/qyKY6nfBw8rN6wq7pOVEW+/8Aktpio6iSXd/BCddPhBn3aL9WZRGkwSrnbnhpppGm4D2Rvc0kbCMzRZS7XR4QZ92i/VmU61Q+DWeUm9sqatddEZLzzIOpWXyT88infeviH2Ko/syf7VYmpvC6inkqTPBLGHNhDTJG5maxfe2YC+8edWlZZWezVSnFxaNFeljCSkmyE63vBz/KQ+0qUw3E56V5kp5HRvILC5u8tJBI7LtHmV163vBz/KQ+0q/1R0MM9a9k0bJGinkcGyNDhcSxAGzhvsTt6yrtPJRobaz5RRqIuVySeGcc6aYmf+sm84/wFpYdh1VXzZYmvlkcbukcS639Ukh3DrJVr6ydDIH0pmpYI45ILyFsbA3PHbuwQ0C5Fg4dhHFQfVlpL7hqgyR1oZ7Rv5Nd8yTq2mx6nX4KyFilW5QW/dt9iudTVijY9u8uDRDAGYfTNgacztr5JLWzvdbMeywAHU0Kqtc3hAeQi9uVXiqO1y+EG+Qi9uVZdM3K3L65NeqSVWF+hGsP0mraZgigqZGMFyGNIsCTc8OZSt0nr52lktVM5p2FucgEciG2uOoq1NWOCUk2HxvlpoZHl013vjY5xtI4DaRfcoTrS0aFFUiWJobBNdzWgWax4+OwAbADscB1u5LXG2uVjjw79+3QyTqsjWpcW3dufLQXQmavkbJKwspmkOc9wI6UDbkZfeDuLhsG3ir7AAFh2Kv9UmknumD3LIfhKcDKTvdFub6OxvZl5qwli1M5SniXTz4m3TQjGGY9fPgYREVBoMoiIDk4lo/S1L+kmjzOsG3zPGwXIFmuA4lU5rAoo4K6SOJuVoEVhcnexpO0knir5XJrdHaKd5kmp4nvNgXuaCTYWG3sWnT39nLLy1ghOHEtjz2iv33n4d9jh9AJ7z8N+xw+gFs/EIdzK+yZVMW4dg9S/atsaP0f2eP0Qs+9+j+oj9Fd/EYe6zyvwmz3l4lSw/GHaF0lZAwCkH+gzzL9/wAEpfqWeZefrLVfJOKxhY8ck4ejJx/7LxK1Uh0G7+7xHe01Sj+CUv1LPMvtS4dDEc0cbWki12i2zl+Syqtp5L6tFKE1JtbG4qi16d8pPFqPXErcXNxTBKWrLTUwRyllw0vaDlDrXtfnYeZaKZqE1Jm66tzg4o8+4NpNW0TXMpZzG1zs7gGxuu6wF+7aTuAW+dYGLfbHf24f21c/vMwz7HB6AT3mYZ9ig9ALU9TU3lw8DItNalhT/coWgoarEp8sYfLK83c9xJtwzyOPxWj/ABYcAvQOjODMoKeOnYb5Bdz/AKT3G73fiSdnAWW9RUEMDckMbI2/RY0NHmC2lRde7Nlsi+ihV7t5Z5cxbv0vjy+2V6iauE/Q/DXEk0cJJJJJYNpO0ld1L7lYkkuQopdbbb5nl6Xv58ofbXqFcI6H4bfN7jhve98gve97rvLt9ysxhchRS685fMgul+gEdfVRTtIYCQKkC4MjGjYW2+fsDb8iD82xmlPC2NrWMaGtaA1rRsAAFgAOVl9kVLlJpJvkXKEU211KV12fLIvIN/UkUx1PeDh5Wb1hSTEsAo6pwfUU8cjgMgc9oJAuTbsuT51s4dh0NMzo4I2xsuXZGCwud5srZXJ1KGORTGlq1z7/AOinNdPhBn3aL9WZRzCtLcQpIxFT1BZGCXBgZGdrjcm7mE7+tX7iOj1HUv6SenjkflDM72gnKCSBfldx861feZhn2OD0ArYamCgotZwVT003NzjLGfiUx/MDFvtjv7cP7a6+iWmuJT1tPFLVOcx8jWubkiFwb7LtYD5laHvMwz7HB6AX1pdFcPie2SOlha9pzNe1gBB5grj1FTTXB4CNFqabn+5w9b/g1/lIfaUI1K/LpPu8v6sKuLEcOhqWdHPG2RhIOR4uLjcbLUw3R6jpXmSnp443lpYXMaAcpIJF+V2jzKuNyVTh3ls6W7VPPI6pC89awdHP4fVuY0fAy3li5BpPdR/+JNuwtXoZc/FMHpqsNFRCyUNJLQ9oNidhtdcot7OWehK+ntY46ka1YaSe7abo5HXmgtG++97f9OTzCx62k8VA9c3hBvkIvblVuYbo/R0r+kp6eONxBZmY0AkEgkbOFwPMsYlo7RVT+knp4pH2Dc72gmwuQL8tp86lC2ELeNLYjOqU6uBvc4eqPwZF48/6rl19LsDbX0skBsHEZo3n5sjdrHdnA9RK6GHYfDTMEcEbY2AkhjRYAk3OztW2qpTzPiXfktjBKCi+7B5mwfEJsOqmygESQvLXxnjY5ZIz+Y7bHgvRuHV0dTEyaI3ZI0PaeojjyPAhaNZovQTPdJLSwve7a57mAkm1rk9gC3sOw+GmYI4I2xsBJDGizQSbmw4XO1WX3Rsw0sMqoplVlZ2NtERUGgyiIgCjuI1E4qWtY5wZ/wAOCdmUZnyB2YZSSXBoaLEWJapEsWUoyx0IThxLngBZRFEmcDA6l75ZQ+Qmz5QGFw2ASuDe4yDLsA25je676IpSll5IQjwrGcmhjMr2QSvYbOaxzmm19oFxs4r44ZNM58omblLSwAfNPc7Sw8Wk7du3guqiZ2xgODcuLPy+v8+AXNxmR7Y7tJHdMDntGZzWl3dOAsdw6jbfwXSRcTwyUllYORg8xf0lnukjDhklcB3Vx3QBAGYA/O6yNtl10RG8vJyMeFYOdi73sZ0kdz0ZD3RjaXtFw9tuJsSR1tC+2HskEbelN32LncgTtLR1C9h1BbaJnbA4fzZC4eLYk+KWNrGksbZ8xDSbNccrdvC3dPPida7ixZItJ7rJycXJYTwAhWUXCZysOY/pZs0jnBrw1rXWsAY2P2WA4uIXVRF1vJGMeFYNHGZHMhe5hIcALEb94W6FlEztg7jfIUbrKqRsj/hHiQPaIqcNGV7bN2nuSSCS67rjLbhbbJEXYywRnDiWzwYCyiKJMj7qqfpi2xMfTNYHAbWjo2ktdzaS7YeYtyUgWLLKlKSeNsEIR4c75CIiiTC4WkNXLH0YjDrZmFzmtzbM7G9H1XDjt6rcV3UUotJ5ayQsi5RwngIiKJM+ME7X3ym+VxYd+wjeNq+yIgOLpDVPiYzKXAF+Vzm2uBlcR3RBDG3Au62wXX1wCSR0ZMji/unBshGXM3mBYbL3APEAHiuqinxfl4cFfA+Piz8vPnxzhERQLDKIiAIiIAiIgCIiAIiIAiIgCIiAIiIAiIgCIiAIiIAiIgCIiAIiIAiIgCIiAIiIAiIgCIiAIiIDCIiAyiIgCIiAIiIAiIgCIiAIiIAiIgCIiAIiIAiIgCIiAIiIAiIgCIiAIiIAiIgCIiAIiIAiIgCIiAwiIgP/2Q==">
            <a:extLst>
              <a:ext uri="{FF2B5EF4-FFF2-40B4-BE49-F238E27FC236}">
                <a16:creationId xmlns:a16="http://schemas.microsoft.com/office/drawing/2014/main" id="{FD6AEEDE-DC88-7C44-9A1F-BFAF93F3AC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6949" y="3556576"/>
            <a:ext cx="1631941" cy="79569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7" descr="Icono&#10;&#10;Descripción generada automáticamente con confianza media">
            <a:extLst>
              <a:ext uri="{FF2B5EF4-FFF2-40B4-BE49-F238E27FC236}">
                <a16:creationId xmlns:a16="http://schemas.microsoft.com/office/drawing/2014/main" id="{18550DE1-10D7-3545-A674-764C71DD71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454371" y="2155165"/>
            <a:ext cx="1166948" cy="1166948"/>
          </a:xfrm>
          <a:prstGeom prst="rect">
            <a:avLst/>
          </a:prstGeom>
        </p:spPr>
      </p:pic>
      <p:pic>
        <p:nvPicPr>
          <p:cNvPr id="12" name="Imagen 8" descr="Logotipo, nombre de la empresa&#10;&#10;Descripción generada automáticamente">
            <a:extLst>
              <a:ext uri="{FF2B5EF4-FFF2-40B4-BE49-F238E27FC236}">
                <a16:creationId xmlns:a16="http://schemas.microsoft.com/office/drawing/2014/main" id="{AB76582F-6C9C-334F-8B72-5C5619EBB7E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8714" y="2155165"/>
            <a:ext cx="1525301" cy="944823"/>
          </a:xfrm>
          <a:prstGeom prst="rect">
            <a:avLst/>
          </a:prstGeom>
        </p:spPr>
      </p:pic>
      <p:pic>
        <p:nvPicPr>
          <p:cNvPr id="15" name="Picture 14">
            <a:extLst>
              <a:ext uri="{FF2B5EF4-FFF2-40B4-BE49-F238E27FC236}">
                <a16:creationId xmlns:a16="http://schemas.microsoft.com/office/drawing/2014/main" id="{1CB522C5-94E1-884D-AF8E-AF0CF92F1145}"/>
              </a:ext>
            </a:extLst>
          </p:cNvPr>
          <p:cNvPicPr>
            <a:picLocks noChangeAspect="1"/>
          </p:cNvPicPr>
          <p:nvPr/>
        </p:nvPicPr>
        <p:blipFill>
          <a:blip r:embed="rId8"/>
          <a:stretch>
            <a:fillRect/>
          </a:stretch>
        </p:blipFill>
        <p:spPr>
          <a:xfrm>
            <a:off x="2335813" y="4788668"/>
            <a:ext cx="1937056" cy="594542"/>
          </a:xfrm>
          <a:prstGeom prst="rect">
            <a:avLst/>
          </a:prstGeom>
        </p:spPr>
      </p:pic>
      <p:pic>
        <p:nvPicPr>
          <p:cNvPr id="16" name="Picture 15">
            <a:extLst>
              <a:ext uri="{FF2B5EF4-FFF2-40B4-BE49-F238E27FC236}">
                <a16:creationId xmlns:a16="http://schemas.microsoft.com/office/drawing/2014/main" id="{8449B663-3920-E14D-BBF6-419AB9456F2F}"/>
              </a:ext>
            </a:extLst>
          </p:cNvPr>
          <p:cNvPicPr>
            <a:picLocks noChangeAspect="1"/>
          </p:cNvPicPr>
          <p:nvPr/>
        </p:nvPicPr>
        <p:blipFill>
          <a:blip r:embed="rId9"/>
          <a:stretch>
            <a:fillRect/>
          </a:stretch>
        </p:blipFill>
        <p:spPr>
          <a:xfrm>
            <a:off x="4560484" y="1580529"/>
            <a:ext cx="3224904" cy="4891708"/>
          </a:xfrm>
          <a:prstGeom prst="rect">
            <a:avLst/>
          </a:prstGeom>
        </p:spPr>
      </p:pic>
      <p:sp>
        <p:nvSpPr>
          <p:cNvPr id="17" name="Folded Corner 16">
            <a:extLst>
              <a:ext uri="{FF2B5EF4-FFF2-40B4-BE49-F238E27FC236}">
                <a16:creationId xmlns:a16="http://schemas.microsoft.com/office/drawing/2014/main" id="{CB707DC9-2898-EE47-A65A-1C6F6F1C42A5}"/>
              </a:ext>
            </a:extLst>
          </p:cNvPr>
          <p:cNvSpPr/>
          <p:nvPr/>
        </p:nvSpPr>
        <p:spPr bwMode="auto">
          <a:xfrm>
            <a:off x="8372475" y="2643188"/>
            <a:ext cx="914400" cy="914400"/>
          </a:xfrm>
          <a:prstGeom prst="foldedCorner">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bg1"/>
              </a:solidFill>
              <a:effectLst/>
              <a:latin typeface="Arial" pitchFamily="34" charset="0"/>
            </a:endParaRPr>
          </a:p>
        </p:txBody>
      </p:sp>
      <p:sp>
        <p:nvSpPr>
          <p:cNvPr id="19" name="Folded Corner 18">
            <a:extLst>
              <a:ext uri="{FF2B5EF4-FFF2-40B4-BE49-F238E27FC236}">
                <a16:creationId xmlns:a16="http://schemas.microsoft.com/office/drawing/2014/main" id="{ED63F503-6F01-9C42-A027-238E5C844B23}"/>
              </a:ext>
            </a:extLst>
          </p:cNvPr>
          <p:cNvSpPr/>
          <p:nvPr/>
        </p:nvSpPr>
        <p:spPr bwMode="auto">
          <a:xfrm>
            <a:off x="8073003" y="1728788"/>
            <a:ext cx="2700338" cy="1371200"/>
          </a:xfrm>
          <a:prstGeom prst="foldedCorner">
            <a:avLst/>
          </a:prstGeom>
          <a:solidFill>
            <a:srgbClr val="5E9B9B"/>
          </a:solidFill>
          <a:ln w="9525" cap="flat" cmpd="sng" algn="ctr">
            <a:solidFill>
              <a:srgbClr val="5E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noFill/>
                </a:ln>
                <a:solidFill>
                  <a:schemeClr val="bg1"/>
                </a:solidFill>
                <a:effectLst/>
                <a:latin typeface="Arial" pitchFamily="34" charset="0"/>
              </a:rPr>
              <a:t>Specific portals per project, organization</a:t>
            </a:r>
          </a:p>
        </p:txBody>
      </p:sp>
      <p:pic>
        <p:nvPicPr>
          <p:cNvPr id="20" name="Picture 19">
            <a:extLst>
              <a:ext uri="{FF2B5EF4-FFF2-40B4-BE49-F238E27FC236}">
                <a16:creationId xmlns:a16="http://schemas.microsoft.com/office/drawing/2014/main" id="{29F47B4D-C449-0344-9C66-9151721046BE}"/>
              </a:ext>
            </a:extLst>
          </p:cNvPr>
          <p:cNvPicPr>
            <a:picLocks noChangeAspect="1"/>
          </p:cNvPicPr>
          <p:nvPr/>
        </p:nvPicPr>
        <p:blipFill>
          <a:blip r:embed="rId10"/>
          <a:stretch>
            <a:fillRect/>
          </a:stretch>
        </p:blipFill>
        <p:spPr>
          <a:xfrm>
            <a:off x="10499522" y="4458388"/>
            <a:ext cx="1731987" cy="860547"/>
          </a:xfrm>
          <a:prstGeom prst="rect">
            <a:avLst/>
          </a:prstGeom>
        </p:spPr>
      </p:pic>
      <p:pic>
        <p:nvPicPr>
          <p:cNvPr id="24" name="Picture 23">
            <a:extLst>
              <a:ext uri="{FF2B5EF4-FFF2-40B4-BE49-F238E27FC236}">
                <a16:creationId xmlns:a16="http://schemas.microsoft.com/office/drawing/2014/main" id="{6E7186CD-FEB4-4446-9758-EC2EF9E1A5FF}"/>
              </a:ext>
            </a:extLst>
          </p:cNvPr>
          <p:cNvPicPr>
            <a:picLocks noChangeAspect="1"/>
          </p:cNvPicPr>
          <p:nvPr/>
        </p:nvPicPr>
        <p:blipFill>
          <a:blip r:embed="rId11"/>
          <a:stretch>
            <a:fillRect/>
          </a:stretch>
        </p:blipFill>
        <p:spPr>
          <a:xfrm>
            <a:off x="9080004" y="3442033"/>
            <a:ext cx="1795801" cy="938451"/>
          </a:xfrm>
          <a:prstGeom prst="rect">
            <a:avLst/>
          </a:prstGeom>
        </p:spPr>
      </p:pic>
      <p:pic>
        <p:nvPicPr>
          <p:cNvPr id="25" name="Picture 24">
            <a:extLst>
              <a:ext uri="{FF2B5EF4-FFF2-40B4-BE49-F238E27FC236}">
                <a16:creationId xmlns:a16="http://schemas.microsoft.com/office/drawing/2014/main" id="{F5FAC68C-D030-FC4F-8323-34F106629A4A}"/>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94071" y="5396839"/>
            <a:ext cx="2275568" cy="684448"/>
          </a:xfrm>
          <a:prstGeom prst="rect">
            <a:avLst/>
          </a:prstGeom>
        </p:spPr>
      </p:pic>
      <p:sp>
        <p:nvSpPr>
          <p:cNvPr id="26" name="Oval 25">
            <a:extLst>
              <a:ext uri="{FF2B5EF4-FFF2-40B4-BE49-F238E27FC236}">
                <a16:creationId xmlns:a16="http://schemas.microsoft.com/office/drawing/2014/main" id="{D13AD20C-93DC-584A-8EB6-CB6D94982152}"/>
              </a:ext>
            </a:extLst>
          </p:cNvPr>
          <p:cNvSpPr/>
          <p:nvPr/>
        </p:nvSpPr>
        <p:spPr bwMode="auto">
          <a:xfrm>
            <a:off x="8659355" y="3387378"/>
            <a:ext cx="3428160" cy="3220520"/>
          </a:xfrm>
          <a:prstGeom prst="ellipse">
            <a:avLst/>
          </a:prstGeom>
          <a:noFill/>
          <a:ln w="28575" cap="flat" cmpd="sng" algn="ctr">
            <a:solidFill>
              <a:srgbClr val="5E9B9B"/>
            </a:solidFill>
            <a:prstDash val="dash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spcBef>
                <a:spcPct val="0"/>
              </a:spcBef>
              <a:spcAft>
                <a:spcPct val="0"/>
              </a:spcAft>
            </a:pPr>
            <a:endParaRPr lang="en-GB" sz="800">
              <a:solidFill>
                <a:schemeClr val="bg1"/>
              </a:solidFill>
              <a:latin typeface="Arial" pitchFamily="34" charset="0"/>
            </a:endParaRPr>
          </a:p>
        </p:txBody>
      </p:sp>
      <p:cxnSp>
        <p:nvCxnSpPr>
          <p:cNvPr id="29" name="Curved Connector 28">
            <a:extLst>
              <a:ext uri="{FF2B5EF4-FFF2-40B4-BE49-F238E27FC236}">
                <a16:creationId xmlns:a16="http://schemas.microsoft.com/office/drawing/2014/main" id="{94C29B05-7AA3-6342-83A5-3C08D8E00CCA}"/>
              </a:ext>
            </a:extLst>
          </p:cNvPr>
          <p:cNvCxnSpPr>
            <a:cxnSpLocks/>
            <a:stCxn id="26" idx="2"/>
            <a:endCxn id="6" idx="3"/>
          </p:cNvCxnSpPr>
          <p:nvPr/>
        </p:nvCxnSpPr>
        <p:spPr bwMode="auto">
          <a:xfrm rot="10800000">
            <a:off x="7887017" y="3904204"/>
            <a:ext cx="772338" cy="1093435"/>
          </a:xfrm>
          <a:prstGeom prst="curvedConnector3">
            <a:avLst>
              <a:gd name="adj1" fmla="val 50000"/>
            </a:avLst>
          </a:prstGeom>
          <a:noFill/>
          <a:ln w="28575" cap="flat" cmpd="sng" algn="ctr">
            <a:solidFill>
              <a:srgbClr val="5E9B9B"/>
            </a:solidFill>
            <a:prstDash val="solid"/>
            <a:round/>
            <a:headEnd type="none" w="med" len="med"/>
            <a:tailEnd type="triangle"/>
          </a:ln>
          <a:effectLst/>
        </p:spPr>
      </p:cxnSp>
      <p:pic>
        <p:nvPicPr>
          <p:cNvPr id="32" name="Picture 31">
            <a:extLst>
              <a:ext uri="{FF2B5EF4-FFF2-40B4-BE49-F238E27FC236}">
                <a16:creationId xmlns:a16="http://schemas.microsoft.com/office/drawing/2014/main" id="{A3041CBA-5B12-F04A-B95F-89CBAD8EBAE9}"/>
              </a:ext>
            </a:extLst>
          </p:cNvPr>
          <p:cNvPicPr>
            <a:picLocks noChangeAspect="1"/>
          </p:cNvPicPr>
          <p:nvPr/>
        </p:nvPicPr>
        <p:blipFill>
          <a:blip r:embed="rId13"/>
          <a:stretch>
            <a:fillRect/>
          </a:stretch>
        </p:blipFill>
        <p:spPr>
          <a:xfrm>
            <a:off x="9006335" y="4527648"/>
            <a:ext cx="1460500" cy="730250"/>
          </a:xfrm>
          <a:prstGeom prst="rect">
            <a:avLst/>
          </a:prstGeom>
        </p:spPr>
      </p:pic>
    </p:spTree>
    <p:extLst>
      <p:ext uri="{BB962C8B-B14F-4D97-AF65-F5344CB8AC3E}">
        <p14:creationId xmlns:p14="http://schemas.microsoft.com/office/powerpoint/2010/main" val="164729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9"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Content Placeholder 3"/>
          <p:cNvSpPr>
            <a:spLocks noGrp="1"/>
          </p:cNvSpPr>
          <p:nvPr>
            <p:ph idx="1"/>
          </p:nvPr>
        </p:nvSpPr>
        <p:spPr>
          <a:xfrm>
            <a:off x="391886" y="558170"/>
            <a:ext cx="11394719" cy="605497"/>
          </a:xfrm>
        </p:spPr>
        <p:txBody>
          <a:bodyPr numCol="2"/>
          <a:lstStyle/>
          <a:p>
            <a:pPr>
              <a:buClr>
                <a:srgbClr val="2F7AAD"/>
              </a:buClr>
              <a:buFont typeface="Zapf Dingbats"/>
              <a:buChar char="❍"/>
            </a:pPr>
            <a:r>
              <a:rPr lang="en-US" dirty="0"/>
              <a:t>Increase interoperability</a:t>
            </a:r>
          </a:p>
          <a:p>
            <a:pPr>
              <a:buClr>
                <a:srgbClr val="2F7AAD"/>
              </a:buClr>
              <a:buFont typeface="Zapf Dingbats"/>
              <a:buChar char="❍"/>
            </a:pPr>
            <a:r>
              <a:rPr lang="en-US" dirty="0"/>
              <a:t>Reduce development time &amp; resources</a:t>
            </a:r>
          </a:p>
        </p:txBody>
      </p:sp>
      <p:sp>
        <p:nvSpPr>
          <p:cNvPr id="17" name="Folded Corner 16">
            <a:extLst>
              <a:ext uri="{FF2B5EF4-FFF2-40B4-BE49-F238E27FC236}">
                <a16:creationId xmlns:a16="http://schemas.microsoft.com/office/drawing/2014/main" id="{CB707DC9-2898-EE47-A65A-1C6F6F1C42A5}"/>
              </a:ext>
            </a:extLst>
          </p:cNvPr>
          <p:cNvSpPr/>
          <p:nvPr/>
        </p:nvSpPr>
        <p:spPr bwMode="auto">
          <a:xfrm>
            <a:off x="8372475" y="2643188"/>
            <a:ext cx="914400" cy="914400"/>
          </a:xfrm>
          <a:prstGeom prst="foldedCorner">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dirty="0">
              <a:ln>
                <a:noFill/>
              </a:ln>
              <a:solidFill>
                <a:schemeClr val="bg1"/>
              </a:solidFill>
              <a:effectLst/>
              <a:latin typeface="Arial" pitchFamily="34" charset="0"/>
            </a:endParaRPr>
          </a:p>
        </p:txBody>
      </p:sp>
      <p:pic>
        <p:nvPicPr>
          <p:cNvPr id="13" name="Picture 12">
            <a:extLst>
              <a:ext uri="{FF2B5EF4-FFF2-40B4-BE49-F238E27FC236}">
                <a16:creationId xmlns:a16="http://schemas.microsoft.com/office/drawing/2014/main" id="{6BE7063A-8913-A747-9056-859A71797FB9}"/>
              </a:ext>
            </a:extLst>
          </p:cNvPr>
          <p:cNvPicPr>
            <a:picLocks noChangeAspect="1"/>
          </p:cNvPicPr>
          <p:nvPr/>
        </p:nvPicPr>
        <p:blipFill>
          <a:blip r:embed="rId2"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20623459">
            <a:off x="375925" y="5001824"/>
            <a:ext cx="2335757" cy="1601888"/>
          </a:xfrm>
          <a:prstGeom prst="rect">
            <a:avLst/>
          </a:prstGeom>
        </p:spPr>
      </p:pic>
      <p:sp>
        <p:nvSpPr>
          <p:cNvPr id="23" name="Rounded Rectangle 22">
            <a:extLst>
              <a:ext uri="{FF2B5EF4-FFF2-40B4-BE49-F238E27FC236}">
                <a16:creationId xmlns:a16="http://schemas.microsoft.com/office/drawing/2014/main" id="{0D43ECCA-C468-B341-8E32-8C35D2E6F1B8}"/>
              </a:ext>
            </a:extLst>
          </p:cNvPr>
          <p:cNvSpPr/>
          <p:nvPr/>
        </p:nvSpPr>
        <p:spPr bwMode="auto">
          <a:xfrm>
            <a:off x="3092228" y="1414459"/>
            <a:ext cx="5009106" cy="4428072"/>
          </a:xfrm>
          <a:prstGeom prst="roundRect">
            <a:avLst>
              <a:gd name="adj" fmla="val 2819"/>
            </a:avLst>
          </a:prstGeom>
          <a:noFill/>
          <a:ln w="28575" cap="flat" cmpd="sng" algn="ctr">
            <a:solidFill>
              <a:srgbClr val="5E9B9B"/>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bg1"/>
              </a:solidFill>
              <a:effectLst/>
              <a:latin typeface="Arial" pitchFamily="34" charset="0"/>
            </a:endParaRPr>
          </a:p>
        </p:txBody>
      </p:sp>
      <p:sp>
        <p:nvSpPr>
          <p:cNvPr id="27" name="TextBox 26">
            <a:extLst>
              <a:ext uri="{FF2B5EF4-FFF2-40B4-BE49-F238E27FC236}">
                <a16:creationId xmlns:a16="http://schemas.microsoft.com/office/drawing/2014/main" id="{251337B7-D870-A946-8113-D7462E76F99E}"/>
              </a:ext>
            </a:extLst>
          </p:cNvPr>
          <p:cNvSpPr txBox="1"/>
          <p:nvPr/>
        </p:nvSpPr>
        <p:spPr>
          <a:xfrm>
            <a:off x="3449454" y="1532869"/>
            <a:ext cx="3198311" cy="369332"/>
          </a:xfrm>
          <a:prstGeom prst="rect">
            <a:avLst/>
          </a:prstGeom>
          <a:noFill/>
        </p:spPr>
        <p:txBody>
          <a:bodyPr wrap="none" rtlCol="0">
            <a:spAutoFit/>
          </a:bodyPr>
          <a:lstStyle/>
          <a:p>
            <a:r>
              <a:rPr lang="en-GB" dirty="0"/>
              <a:t>Within standardization bodies</a:t>
            </a:r>
          </a:p>
        </p:txBody>
      </p:sp>
      <p:pic>
        <p:nvPicPr>
          <p:cNvPr id="28" name="Imagen 4">
            <a:extLst>
              <a:ext uri="{FF2B5EF4-FFF2-40B4-BE49-F238E27FC236}">
                <a16:creationId xmlns:a16="http://schemas.microsoft.com/office/drawing/2014/main" id="{6D575804-EDCF-104A-8B0C-C85299220C39}"/>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3347430" y="2680200"/>
            <a:ext cx="4626432" cy="2784309"/>
          </a:xfrm>
          <a:prstGeom prst="rect">
            <a:avLst/>
          </a:prstGeom>
        </p:spPr>
      </p:pic>
      <p:pic>
        <p:nvPicPr>
          <p:cNvPr id="30" name="Picture 8" descr="Resultado de imagen de ETSI logo">
            <a:extLst>
              <a:ext uri="{FF2B5EF4-FFF2-40B4-BE49-F238E27FC236}">
                <a16:creationId xmlns:a16="http://schemas.microsoft.com/office/drawing/2014/main" id="{62115AE1-6FF3-B34C-9981-B7B8E209F08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0092" y="1747395"/>
            <a:ext cx="2122288" cy="93280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73C5920-2DC9-F44A-B6F8-71D31BDCF12A}"/>
              </a:ext>
            </a:extLst>
          </p:cNvPr>
          <p:cNvPicPr>
            <a:picLocks noChangeAspect="1"/>
          </p:cNvPicPr>
          <p:nvPr/>
        </p:nvPicPr>
        <p:blipFill>
          <a:blip r:embed="rId5"/>
          <a:stretch>
            <a:fillRect/>
          </a:stretch>
        </p:blipFill>
        <p:spPr>
          <a:xfrm>
            <a:off x="8531883" y="4942221"/>
            <a:ext cx="1731987" cy="860547"/>
          </a:xfrm>
          <a:prstGeom prst="rect">
            <a:avLst/>
          </a:prstGeom>
        </p:spPr>
      </p:pic>
      <p:pic>
        <p:nvPicPr>
          <p:cNvPr id="32" name="Picture 31">
            <a:extLst>
              <a:ext uri="{FF2B5EF4-FFF2-40B4-BE49-F238E27FC236}">
                <a16:creationId xmlns:a16="http://schemas.microsoft.com/office/drawing/2014/main" id="{2D70E86A-E3BD-3B41-976E-761A7146DF41}"/>
              </a:ext>
            </a:extLst>
          </p:cNvPr>
          <p:cNvPicPr>
            <a:picLocks noChangeAspect="1"/>
          </p:cNvPicPr>
          <p:nvPr/>
        </p:nvPicPr>
        <p:blipFill>
          <a:blip r:embed="rId6"/>
          <a:stretch>
            <a:fillRect/>
          </a:stretch>
        </p:blipFill>
        <p:spPr>
          <a:xfrm>
            <a:off x="8961334" y="3904204"/>
            <a:ext cx="1795801" cy="938451"/>
          </a:xfrm>
          <a:prstGeom prst="rect">
            <a:avLst/>
          </a:prstGeom>
        </p:spPr>
      </p:pic>
      <p:sp>
        <p:nvSpPr>
          <p:cNvPr id="34" name="Oval 33">
            <a:extLst>
              <a:ext uri="{FF2B5EF4-FFF2-40B4-BE49-F238E27FC236}">
                <a16:creationId xmlns:a16="http://schemas.microsoft.com/office/drawing/2014/main" id="{35F3946D-0493-6D4B-AD0D-A2954464CE2E}"/>
              </a:ext>
            </a:extLst>
          </p:cNvPr>
          <p:cNvSpPr/>
          <p:nvPr/>
        </p:nvSpPr>
        <p:spPr bwMode="auto">
          <a:xfrm>
            <a:off x="8659355" y="3387378"/>
            <a:ext cx="3428160" cy="3220520"/>
          </a:xfrm>
          <a:prstGeom prst="ellipse">
            <a:avLst/>
          </a:prstGeom>
          <a:noFill/>
          <a:ln w="28575" cap="flat" cmpd="sng" algn="ctr">
            <a:solidFill>
              <a:srgbClr val="5E9B9B"/>
            </a:solidFill>
            <a:prstDash val="dash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spcBef>
                <a:spcPct val="0"/>
              </a:spcBef>
              <a:spcAft>
                <a:spcPct val="0"/>
              </a:spcAft>
            </a:pPr>
            <a:endParaRPr lang="en-GB" sz="800">
              <a:solidFill>
                <a:schemeClr val="bg1"/>
              </a:solidFill>
              <a:latin typeface="Arial" pitchFamily="34" charset="0"/>
            </a:endParaRPr>
          </a:p>
        </p:txBody>
      </p:sp>
      <p:cxnSp>
        <p:nvCxnSpPr>
          <p:cNvPr id="35" name="Curved Connector 34">
            <a:extLst>
              <a:ext uri="{FF2B5EF4-FFF2-40B4-BE49-F238E27FC236}">
                <a16:creationId xmlns:a16="http://schemas.microsoft.com/office/drawing/2014/main" id="{2A31890E-45C6-4243-9124-AFC4114F1F88}"/>
              </a:ext>
            </a:extLst>
          </p:cNvPr>
          <p:cNvCxnSpPr>
            <a:cxnSpLocks/>
            <a:stCxn id="34" idx="2"/>
          </p:cNvCxnSpPr>
          <p:nvPr/>
        </p:nvCxnSpPr>
        <p:spPr bwMode="auto">
          <a:xfrm rot="10800000">
            <a:off x="7887017" y="3904204"/>
            <a:ext cx="772338" cy="1093435"/>
          </a:xfrm>
          <a:prstGeom prst="curvedConnector3">
            <a:avLst>
              <a:gd name="adj1" fmla="val 50000"/>
            </a:avLst>
          </a:prstGeom>
          <a:noFill/>
          <a:ln w="28575" cap="flat" cmpd="sng" algn="ctr">
            <a:solidFill>
              <a:srgbClr val="5E9B9B"/>
            </a:solidFill>
            <a:prstDash val="solid"/>
            <a:round/>
            <a:headEnd type="none" w="med" len="med"/>
            <a:tailEnd type="triangle"/>
          </a:ln>
          <a:effectLst/>
        </p:spPr>
      </p:cxnSp>
      <p:pic>
        <p:nvPicPr>
          <p:cNvPr id="14" name="Picture 13">
            <a:extLst>
              <a:ext uri="{FF2B5EF4-FFF2-40B4-BE49-F238E27FC236}">
                <a16:creationId xmlns:a16="http://schemas.microsoft.com/office/drawing/2014/main" id="{6B7296B7-7454-3D4E-B0A1-7565464052AB}"/>
              </a:ext>
            </a:extLst>
          </p:cNvPr>
          <p:cNvPicPr>
            <a:picLocks noChangeAspect="1"/>
          </p:cNvPicPr>
          <p:nvPr/>
        </p:nvPicPr>
        <p:blipFill>
          <a:blip r:embed="rId7"/>
          <a:stretch>
            <a:fillRect/>
          </a:stretch>
        </p:blipFill>
        <p:spPr>
          <a:xfrm>
            <a:off x="9875207" y="5738045"/>
            <a:ext cx="1590014" cy="795007"/>
          </a:xfrm>
          <a:prstGeom prst="rect">
            <a:avLst/>
          </a:prstGeom>
        </p:spPr>
      </p:pic>
      <p:pic>
        <p:nvPicPr>
          <p:cNvPr id="18" name="Picture 17">
            <a:extLst>
              <a:ext uri="{FF2B5EF4-FFF2-40B4-BE49-F238E27FC236}">
                <a16:creationId xmlns:a16="http://schemas.microsoft.com/office/drawing/2014/main" id="{988FC996-FDF5-9F40-A7A2-126F0861724A}"/>
              </a:ext>
            </a:extLst>
          </p:cNvPr>
          <p:cNvPicPr>
            <a:picLocks noChangeAspect="1"/>
          </p:cNvPicPr>
          <p:nvPr/>
        </p:nvPicPr>
        <p:blipFill>
          <a:blip r:embed="rId8"/>
          <a:stretch>
            <a:fillRect/>
          </a:stretch>
        </p:blipFill>
        <p:spPr>
          <a:xfrm>
            <a:off x="10315851" y="4915080"/>
            <a:ext cx="976439" cy="809730"/>
          </a:xfrm>
          <a:prstGeom prst="rect">
            <a:avLst/>
          </a:prstGeom>
        </p:spPr>
      </p:pic>
      <p:pic>
        <p:nvPicPr>
          <p:cNvPr id="21" name="Picture 20">
            <a:extLst>
              <a:ext uri="{FF2B5EF4-FFF2-40B4-BE49-F238E27FC236}">
                <a16:creationId xmlns:a16="http://schemas.microsoft.com/office/drawing/2014/main" id="{5C109D97-738A-4F4A-B95D-200D4152829F}"/>
              </a:ext>
            </a:extLst>
          </p:cNvPr>
          <p:cNvPicPr>
            <a:picLocks noChangeAspect="1"/>
          </p:cNvPicPr>
          <p:nvPr/>
        </p:nvPicPr>
        <p:blipFill>
          <a:blip r:embed="rId9"/>
          <a:stretch>
            <a:fillRect/>
          </a:stretch>
        </p:blipFill>
        <p:spPr>
          <a:xfrm>
            <a:off x="10894349" y="4216167"/>
            <a:ext cx="697438" cy="637828"/>
          </a:xfrm>
          <a:prstGeom prst="rect">
            <a:avLst/>
          </a:prstGeom>
        </p:spPr>
      </p:pic>
      <p:pic>
        <p:nvPicPr>
          <p:cNvPr id="36" name="Picture 35">
            <a:extLst>
              <a:ext uri="{FF2B5EF4-FFF2-40B4-BE49-F238E27FC236}">
                <a16:creationId xmlns:a16="http://schemas.microsoft.com/office/drawing/2014/main" id="{46674632-38E8-B344-B71B-AA92C92280A7}"/>
              </a:ext>
            </a:extLst>
          </p:cNvPr>
          <p:cNvPicPr>
            <a:picLocks noChangeAspect="1"/>
          </p:cNvPicPr>
          <p:nvPr/>
        </p:nvPicPr>
        <p:blipFill rotWithShape="1">
          <a:blip r:embed="rId10"/>
          <a:srcRect b="19351"/>
          <a:stretch/>
        </p:blipFill>
        <p:spPr>
          <a:xfrm>
            <a:off x="198257" y="1308194"/>
            <a:ext cx="2492490" cy="3876779"/>
          </a:xfrm>
          <a:prstGeom prst="rect">
            <a:avLst/>
          </a:prstGeom>
        </p:spPr>
      </p:pic>
      <p:cxnSp>
        <p:nvCxnSpPr>
          <p:cNvPr id="37" name="Curved Connector 36">
            <a:extLst>
              <a:ext uri="{FF2B5EF4-FFF2-40B4-BE49-F238E27FC236}">
                <a16:creationId xmlns:a16="http://schemas.microsoft.com/office/drawing/2014/main" id="{36934908-D273-764F-B44D-4D222FCC7D44}"/>
              </a:ext>
            </a:extLst>
          </p:cNvPr>
          <p:cNvCxnSpPr>
            <a:cxnSpLocks/>
          </p:cNvCxnSpPr>
          <p:nvPr/>
        </p:nvCxnSpPr>
        <p:spPr bwMode="auto">
          <a:xfrm rot="16200000" flipV="1">
            <a:off x="1271794" y="4722932"/>
            <a:ext cx="1013121" cy="469102"/>
          </a:xfrm>
          <a:prstGeom prst="curvedConnector3">
            <a:avLst>
              <a:gd name="adj1" fmla="val 50000"/>
            </a:avLst>
          </a:prstGeom>
          <a:noFill/>
          <a:ln w="28575" cap="flat" cmpd="sng" algn="ctr">
            <a:solidFill>
              <a:srgbClr val="E1635B"/>
            </a:solidFill>
            <a:prstDash val="dash"/>
            <a:round/>
            <a:headEnd type="none" w="med" len="med"/>
            <a:tailEnd type="triangle"/>
          </a:ln>
          <a:effectLst/>
        </p:spPr>
      </p:cxnSp>
    </p:spTree>
    <p:extLst>
      <p:ext uri="{BB962C8B-B14F-4D97-AF65-F5344CB8AC3E}">
        <p14:creationId xmlns:p14="http://schemas.microsoft.com/office/powerpoint/2010/main" val="34916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11DB-69CA-AF4A-8BFC-805C66622696}"/>
              </a:ext>
            </a:extLst>
          </p:cNvPr>
          <p:cNvSpPr>
            <a:spLocks noGrp="1"/>
          </p:cNvSpPr>
          <p:nvPr>
            <p:ph type="title"/>
          </p:nvPr>
        </p:nvSpPr>
        <p:spPr/>
        <p:txBody>
          <a:bodyPr/>
          <a:lstStyle/>
          <a:p>
            <a:r>
              <a:rPr lang="en-GB" dirty="0"/>
              <a:t>Why</a:t>
            </a:r>
          </a:p>
        </p:txBody>
      </p:sp>
      <p:sp>
        <p:nvSpPr>
          <p:cNvPr id="3" name="Slide Number Placeholder 2">
            <a:extLst>
              <a:ext uri="{FF2B5EF4-FFF2-40B4-BE49-F238E27FC236}">
                <a16:creationId xmlns:a16="http://schemas.microsoft.com/office/drawing/2014/main" id="{15CE5804-4BB2-7447-B70C-C0CCFE93DA72}"/>
              </a:ext>
            </a:extLst>
          </p:cNvPr>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5</a:t>
            </a:fld>
            <a:endParaRPr lang="es-ES" dirty="0">
              <a:solidFill>
                <a:srgbClr val="FFFFFF"/>
              </a:solidFill>
            </a:endParaRPr>
          </a:p>
        </p:txBody>
      </p:sp>
      <p:pic>
        <p:nvPicPr>
          <p:cNvPr id="5" name="Imagen 218" descr="Gráfico&#10;&#10;Descripción generada automáticamente">
            <a:extLst>
              <a:ext uri="{FF2B5EF4-FFF2-40B4-BE49-F238E27FC236}">
                <a16:creationId xmlns:a16="http://schemas.microsoft.com/office/drawing/2014/main" id="{85812E18-93E3-E54B-85EA-CD32803868D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2236" y="1444983"/>
            <a:ext cx="7658100" cy="4775200"/>
          </a:xfrm>
          <a:prstGeom prst="rect">
            <a:avLst/>
          </a:prstGeom>
        </p:spPr>
      </p:pic>
      <p:sp>
        <p:nvSpPr>
          <p:cNvPr id="6" name="Marcador de posición de texto 42">
            <a:extLst>
              <a:ext uri="{FF2B5EF4-FFF2-40B4-BE49-F238E27FC236}">
                <a16:creationId xmlns:a16="http://schemas.microsoft.com/office/drawing/2014/main" id="{66E0C3D9-40D5-D148-A2EB-19B12F18C020}"/>
              </a:ext>
            </a:extLst>
          </p:cNvPr>
          <p:cNvSpPr txBox="1">
            <a:spLocks/>
          </p:cNvSpPr>
          <p:nvPr/>
        </p:nvSpPr>
        <p:spPr bwMode="auto">
          <a:xfrm>
            <a:off x="8711571" y="1121401"/>
            <a:ext cx="3378829" cy="5226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normAutofit fontScale="55000" lnSpcReduction="20000"/>
          </a:bodyPr>
          <a:lstStyle>
            <a:lvl1pPr marL="342900" marR="0" indent="-342900" algn="l" defTabSz="914400" rtl="0" eaLnBrk="0" fontAlgn="base" latinLnBrk="0" hangingPunct="0">
              <a:lnSpc>
                <a:spcPct val="100000"/>
              </a:lnSpc>
              <a:spcBef>
                <a:spcPct val="20000"/>
              </a:spcBef>
              <a:spcAft>
                <a:spcPct val="0"/>
              </a:spcAft>
              <a:buClrTx/>
              <a:buSzPct val="90000"/>
              <a:buFontTx/>
              <a:buBlip>
                <a:blip r:embed="rId3"/>
              </a:buBlip>
              <a:tabLst/>
              <a:defRPr sz="2200" b="0" kern="1200" baseline="0">
                <a:solidFill>
                  <a:schemeClr val="tx1">
                    <a:lumMod val="65000"/>
                    <a:lumOff val="35000"/>
                  </a:schemeClr>
                </a:solidFill>
                <a:latin typeface="+mn-lt"/>
                <a:ea typeface="+mn-ea"/>
                <a:cs typeface="+mn-cs"/>
              </a:defRPr>
            </a:lvl1pPr>
            <a:lvl2pPr marL="742950" marR="0" indent="-285750" algn="l" defTabSz="914400" rtl="0" eaLnBrk="0" fontAlgn="base" latinLnBrk="0" hangingPunct="0">
              <a:lnSpc>
                <a:spcPct val="100000"/>
              </a:lnSpc>
              <a:spcBef>
                <a:spcPct val="20000"/>
              </a:spcBef>
              <a:spcAft>
                <a:spcPct val="0"/>
              </a:spcAft>
              <a:buClr>
                <a:srgbClr val="1F497D"/>
              </a:buClr>
              <a:buSzPct val="120000"/>
              <a:buFont typeface="Arial" panose="020B0604020202020204" pitchFamily="34" charset="0"/>
              <a:buChar char="•"/>
              <a:tabLst/>
              <a:defRPr sz="2200" kern="1200">
                <a:solidFill>
                  <a:schemeClr val="tx1">
                    <a:tint val="75000"/>
                  </a:schemeClr>
                </a:solidFill>
                <a:latin typeface="+mn-lt"/>
                <a:ea typeface="+mn-ea"/>
                <a:cs typeface="+mn-cs"/>
              </a:defRPr>
            </a:lvl2pPr>
            <a:lvl3pPr marL="1143000" marR="0" indent="-228600" algn="l" defTabSz="914400" rtl="0" eaLnBrk="0" fontAlgn="base" latinLnBrk="0" hangingPunct="0">
              <a:lnSpc>
                <a:spcPct val="100000"/>
              </a:lnSpc>
              <a:spcBef>
                <a:spcPct val="20000"/>
              </a:spcBef>
              <a:spcAft>
                <a:spcPct val="0"/>
              </a:spcAft>
              <a:buClr>
                <a:srgbClr val="1F497D"/>
              </a:buClr>
              <a:buSzPct val="120000"/>
              <a:buFont typeface="Arial" panose="020B0604020202020204" pitchFamily="34" charset="0"/>
              <a:buChar char="•"/>
              <a:tabLst/>
              <a:defRPr sz="1600" kern="1200">
                <a:solidFill>
                  <a:schemeClr val="tx1">
                    <a:tint val="75000"/>
                  </a:schemeClr>
                </a:solidFill>
                <a:latin typeface="+mn-lt"/>
                <a:ea typeface="+mn-ea"/>
                <a:cs typeface="+mn-cs"/>
              </a:defRPr>
            </a:lvl3pPr>
            <a:lvl4pPr marL="1600200" marR="0" indent="-228600" algn="l" defTabSz="914400" rtl="0" eaLnBrk="0" fontAlgn="base" latinLnBrk="0" hangingPunct="0">
              <a:lnSpc>
                <a:spcPct val="100000"/>
              </a:lnSpc>
              <a:spcBef>
                <a:spcPct val="20000"/>
              </a:spcBef>
              <a:spcAft>
                <a:spcPct val="0"/>
              </a:spcAft>
              <a:buClr>
                <a:srgbClr val="1F497D"/>
              </a:buClr>
              <a:buSzPct val="120000"/>
              <a:buFont typeface="Arial" panose="020B0604020202020204" pitchFamily="34" charset="0"/>
              <a:buChar char="•"/>
              <a:tabLst/>
              <a:defRPr sz="1400" kern="1200">
                <a:solidFill>
                  <a:schemeClr val="tx1">
                    <a:tint val="75000"/>
                  </a:schemeClr>
                </a:solidFill>
                <a:latin typeface="+mn-lt"/>
                <a:ea typeface="+mn-ea"/>
                <a:cs typeface="+mn-cs"/>
              </a:defRPr>
            </a:lvl4pPr>
            <a:lvl5pPr marL="2057400" marR="0" indent="-228600" algn="l" defTabSz="914400" rtl="0" eaLnBrk="0" fontAlgn="base" latinLnBrk="0" hangingPunct="0">
              <a:lnSpc>
                <a:spcPct val="100000"/>
              </a:lnSpc>
              <a:spcBef>
                <a:spcPct val="20000"/>
              </a:spcBef>
              <a:spcAft>
                <a:spcPct val="0"/>
              </a:spcAft>
              <a:buClr>
                <a:srgbClr val="1F497D"/>
              </a:buClr>
              <a:buSzPct val="120000"/>
              <a:buFont typeface="Arial" panose="020B0604020202020204" pitchFamily="34" charset="0"/>
              <a:buChar char="•"/>
              <a:tabLst/>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indent="0" defTabSz="1219170">
              <a:buNone/>
              <a:defRPr/>
            </a:pPr>
            <a:r>
              <a:rPr lang="en-GB" sz="2933" b="1" dirty="0">
                <a:solidFill>
                  <a:sysClr val="windowText" lastClr="000000">
                    <a:lumMod val="65000"/>
                    <a:lumOff val="35000"/>
                  </a:sysClr>
                </a:solidFill>
                <a:latin typeface="Calibri"/>
              </a:rPr>
              <a:t>Requirements:</a:t>
            </a:r>
          </a:p>
          <a:p>
            <a:pPr marL="457189" indent="-457189" defTabSz="1219170">
              <a:defRPr/>
            </a:pPr>
            <a:r>
              <a:rPr lang="en-GB" sz="2933" dirty="0">
                <a:solidFill>
                  <a:sysClr val="windowText" lastClr="000000">
                    <a:lumMod val="65000"/>
                    <a:lumOff val="35000"/>
                  </a:sysClr>
                </a:solidFill>
                <a:latin typeface="Calibri"/>
              </a:rPr>
              <a:t>EU Metadata Registry </a:t>
            </a:r>
          </a:p>
          <a:p>
            <a:pPr marL="457189" indent="-457189" defTabSz="1219170">
              <a:defRPr/>
            </a:pPr>
            <a:r>
              <a:rPr lang="en-GB" sz="2933" dirty="0">
                <a:solidFill>
                  <a:sysClr val="windowText" lastClr="000000">
                    <a:lumMod val="65000"/>
                    <a:lumOff val="35000"/>
                  </a:sysClr>
                </a:solidFill>
                <a:latin typeface="Calibri"/>
              </a:rPr>
              <a:t>FEMP Open Data Guide exemplary datasets</a:t>
            </a:r>
          </a:p>
          <a:p>
            <a:pPr marL="457189" indent="-457189" defTabSz="1219170">
              <a:defRPr/>
            </a:pPr>
            <a:r>
              <a:rPr lang="en-GB" sz="2933" dirty="0">
                <a:solidFill>
                  <a:sysClr val="windowText" lastClr="000000">
                    <a:lumMod val="65000"/>
                    <a:lumOff val="35000"/>
                  </a:sysClr>
                </a:solidFill>
                <a:latin typeface="Calibri"/>
              </a:rPr>
              <a:t>FIWARE data model for KPIs</a:t>
            </a:r>
            <a:endParaRPr lang="es-ES" sz="2933" dirty="0">
              <a:solidFill>
                <a:sysClr val="windowText" lastClr="000000">
                  <a:lumMod val="65000"/>
                  <a:lumOff val="35000"/>
                </a:sysClr>
              </a:solidFill>
              <a:latin typeface="Calibri"/>
            </a:endParaRPr>
          </a:p>
          <a:p>
            <a:pPr marL="457189" indent="-457189" defTabSz="1219170">
              <a:defRPr/>
            </a:pPr>
            <a:r>
              <a:rPr lang="en-GB" sz="2933" dirty="0">
                <a:solidFill>
                  <a:sysClr val="windowText" lastClr="000000">
                    <a:lumMod val="65000"/>
                    <a:lumOff val="35000"/>
                  </a:sysClr>
                </a:solidFill>
                <a:latin typeface="Calibri"/>
              </a:rPr>
              <a:t>ISA Programme Location Core Vocabulary </a:t>
            </a:r>
          </a:p>
          <a:p>
            <a:pPr marL="457189" indent="-457189" defTabSz="1219170">
              <a:defRPr/>
            </a:pPr>
            <a:r>
              <a:rPr lang="en-GB" sz="2933" dirty="0" err="1">
                <a:solidFill>
                  <a:sysClr val="windowText" lastClr="000000">
                    <a:lumMod val="65000"/>
                    <a:lumOff val="35000"/>
                  </a:sysClr>
                </a:solidFill>
                <a:latin typeface="Calibri"/>
              </a:rPr>
              <a:t>Joinup</a:t>
            </a:r>
            <a:r>
              <a:rPr lang="en-GB" sz="2933" dirty="0">
                <a:solidFill>
                  <a:sysClr val="windowText" lastClr="000000">
                    <a:lumMod val="65000"/>
                    <a:lumOff val="35000"/>
                  </a:sysClr>
                </a:solidFill>
                <a:latin typeface="Calibri"/>
              </a:rPr>
              <a:t> Core Public Organization Vocabulary</a:t>
            </a:r>
          </a:p>
          <a:p>
            <a:pPr marL="457189" indent="-457189" defTabSz="1219170">
              <a:defRPr/>
            </a:pPr>
            <a:r>
              <a:rPr lang="en-GB" sz="2933" dirty="0" err="1">
                <a:solidFill>
                  <a:sysClr val="windowText" lastClr="000000">
                    <a:lumMod val="65000"/>
                    <a:lumOff val="35000"/>
                  </a:sysClr>
                </a:solidFill>
                <a:latin typeface="Calibri"/>
              </a:rPr>
              <a:t>Joinup</a:t>
            </a:r>
            <a:r>
              <a:rPr lang="en-GB" sz="2933" dirty="0">
                <a:solidFill>
                  <a:sysClr val="windowText" lastClr="000000">
                    <a:lumMod val="65000"/>
                    <a:lumOff val="35000"/>
                  </a:sysClr>
                </a:solidFill>
                <a:latin typeface="Calibri"/>
              </a:rPr>
              <a:t> Core Public Service Vocabulary</a:t>
            </a:r>
            <a:endParaRPr lang="es-ES" sz="2933" dirty="0">
              <a:solidFill>
                <a:sysClr val="windowText" lastClr="000000">
                  <a:lumMod val="65000"/>
                  <a:lumOff val="35000"/>
                </a:sysClr>
              </a:solidFill>
              <a:latin typeface="Calibri"/>
            </a:endParaRPr>
          </a:p>
          <a:p>
            <a:pPr marL="457189" indent="-457189" defTabSz="1219170">
              <a:defRPr/>
            </a:pPr>
            <a:r>
              <a:rPr lang="en-GB" sz="2933" dirty="0">
                <a:solidFill>
                  <a:sysClr val="windowText" lastClr="000000">
                    <a:lumMod val="65000"/>
                    <a:lumOff val="35000"/>
                  </a:sysClr>
                </a:solidFill>
                <a:latin typeface="Calibri"/>
              </a:rPr>
              <a:t>OGC </a:t>
            </a:r>
            <a:r>
              <a:rPr lang="en-GB" sz="2933" dirty="0" err="1">
                <a:solidFill>
                  <a:sysClr val="windowText" lastClr="000000">
                    <a:lumMod val="65000"/>
                    <a:lumOff val="35000"/>
                  </a:sysClr>
                </a:solidFill>
                <a:latin typeface="Calibri"/>
              </a:rPr>
              <a:t>CityGML</a:t>
            </a:r>
            <a:r>
              <a:rPr lang="en-GB" sz="2933" dirty="0">
                <a:solidFill>
                  <a:sysClr val="windowText" lastClr="000000">
                    <a:lumMod val="65000"/>
                    <a:lumOff val="35000"/>
                  </a:sysClr>
                </a:solidFill>
                <a:latin typeface="Calibri"/>
              </a:rPr>
              <a:t> </a:t>
            </a:r>
          </a:p>
          <a:p>
            <a:pPr marL="457189" indent="-457189" defTabSz="1219170">
              <a:defRPr/>
            </a:pPr>
            <a:r>
              <a:rPr lang="en-GB" sz="2933" dirty="0">
                <a:solidFill>
                  <a:sysClr val="windowText" lastClr="000000">
                    <a:lumMod val="65000"/>
                    <a:lumOff val="35000"/>
                  </a:sysClr>
                </a:solidFill>
                <a:latin typeface="Calibri"/>
              </a:rPr>
              <a:t>OGC </a:t>
            </a:r>
            <a:r>
              <a:rPr lang="en-GB" sz="2933" dirty="0" err="1">
                <a:solidFill>
                  <a:sysClr val="windowText" lastClr="000000">
                    <a:lumMod val="65000"/>
                    <a:lumOff val="35000"/>
                  </a:sysClr>
                </a:solidFill>
                <a:latin typeface="Calibri"/>
              </a:rPr>
              <a:t>GeoSPARQL</a:t>
            </a:r>
            <a:endParaRPr lang="es-ES" sz="2933" dirty="0">
              <a:solidFill>
                <a:sysClr val="windowText" lastClr="000000">
                  <a:lumMod val="65000"/>
                  <a:lumOff val="35000"/>
                </a:sysClr>
              </a:solidFill>
              <a:latin typeface="Calibri"/>
            </a:endParaRPr>
          </a:p>
          <a:p>
            <a:pPr marL="457189" indent="-457189" defTabSz="1219170">
              <a:defRPr/>
            </a:pPr>
            <a:r>
              <a:rPr lang="en-GB" sz="2933" dirty="0" err="1">
                <a:solidFill>
                  <a:sysClr val="windowText" lastClr="000000">
                    <a:lumMod val="65000"/>
                    <a:lumOff val="35000"/>
                  </a:sysClr>
                </a:solidFill>
                <a:latin typeface="Calibri"/>
              </a:rPr>
              <a:t>schema.org</a:t>
            </a:r>
            <a:endParaRPr lang="es-ES" sz="2933" dirty="0">
              <a:solidFill>
                <a:sysClr val="windowText" lastClr="000000">
                  <a:lumMod val="65000"/>
                  <a:lumOff val="35000"/>
                </a:sysClr>
              </a:solidFill>
              <a:latin typeface="Calibri"/>
            </a:endParaRPr>
          </a:p>
          <a:p>
            <a:pPr marL="457189" indent="-457189" defTabSz="1219170">
              <a:defRPr/>
            </a:pPr>
            <a:r>
              <a:rPr lang="en-GB" sz="2933" dirty="0">
                <a:solidFill>
                  <a:sysClr val="windowText" lastClr="000000">
                    <a:lumMod val="65000"/>
                    <a:lumOff val="35000"/>
                  </a:sysClr>
                </a:solidFill>
                <a:latin typeface="Calibri"/>
              </a:rPr>
              <a:t>Vocabulary referenced by AENOR UNE 178301:2015 </a:t>
            </a:r>
          </a:p>
          <a:p>
            <a:pPr marL="457189" indent="-457189" defTabSz="1219170">
              <a:defRPr/>
            </a:pPr>
            <a:r>
              <a:rPr lang="en-GB" sz="2933" dirty="0">
                <a:solidFill>
                  <a:sysClr val="windowText" lastClr="000000">
                    <a:lumMod val="65000"/>
                    <a:lumOff val="35000"/>
                  </a:sysClr>
                </a:solidFill>
                <a:latin typeface="Calibri"/>
              </a:rPr>
              <a:t>W3C Registered Organization Vocabulary</a:t>
            </a:r>
            <a:endParaRPr lang="es-ES" sz="2933" dirty="0">
              <a:solidFill>
                <a:sysClr val="windowText" lastClr="000000">
                  <a:lumMod val="65000"/>
                  <a:lumOff val="35000"/>
                </a:sysClr>
              </a:solidFill>
              <a:latin typeface="Calibri"/>
            </a:endParaRPr>
          </a:p>
          <a:p>
            <a:pPr marL="457189" indent="-457189" defTabSz="1219170">
              <a:defRPr/>
            </a:pPr>
            <a:r>
              <a:rPr lang="en-GB" sz="2933" dirty="0">
                <a:solidFill>
                  <a:sysClr val="windowText" lastClr="000000">
                    <a:lumMod val="65000"/>
                    <a:lumOff val="35000"/>
                  </a:sysClr>
                </a:solidFill>
                <a:latin typeface="Calibri"/>
              </a:rPr>
              <a:t>W3C WGS84 Geo Positioning vocabulary</a:t>
            </a:r>
          </a:p>
          <a:p>
            <a:pPr marL="457189" indent="-457189" defTabSz="1219170">
              <a:defRPr/>
            </a:pPr>
            <a:r>
              <a:rPr lang="es-ES" sz="2933" dirty="0">
                <a:solidFill>
                  <a:sysClr val="windowText" lastClr="000000">
                    <a:lumMod val="65000"/>
                    <a:lumOff val="35000"/>
                  </a:sysClr>
                </a:solidFill>
                <a:latin typeface="Calibri"/>
              </a:rPr>
              <a:t>ISO/IEC 30182:2017</a:t>
            </a:r>
            <a:r>
              <a:rPr lang="en-GB" sz="2933" dirty="0">
                <a:solidFill>
                  <a:sysClr val="windowText" lastClr="000000">
                    <a:lumMod val="65000"/>
                    <a:lumOff val="35000"/>
                  </a:sysClr>
                </a:solidFill>
                <a:latin typeface="Calibri"/>
              </a:rPr>
              <a:t> </a:t>
            </a:r>
          </a:p>
          <a:p>
            <a:pPr marL="457189" indent="-457189" defTabSz="1219170">
              <a:defRPr/>
            </a:pPr>
            <a:r>
              <a:rPr lang="es-ES" sz="2933" dirty="0">
                <a:solidFill>
                  <a:sysClr val="windowText" lastClr="000000">
                    <a:lumMod val="65000"/>
                    <a:lumOff val="35000"/>
                  </a:sysClr>
                </a:solidFill>
                <a:latin typeface="Calibri"/>
              </a:rPr>
              <a:t>ITU-T Y.4903/L.1603 (10/2016)</a:t>
            </a:r>
          </a:p>
          <a:p>
            <a:pPr marL="457189" indent="-457189" defTabSz="1219170">
              <a:defRPr/>
            </a:pPr>
            <a:endParaRPr lang="en-GB" sz="2933" dirty="0">
              <a:solidFill>
                <a:sysClr val="windowText" lastClr="000000">
                  <a:lumMod val="65000"/>
                  <a:lumOff val="35000"/>
                </a:sysClr>
              </a:solidFill>
              <a:latin typeface="Calibri"/>
            </a:endParaRPr>
          </a:p>
          <a:p>
            <a:pPr marL="457189" indent="-457189" defTabSz="1219170">
              <a:defRPr/>
            </a:pPr>
            <a:endParaRPr lang="es-ES" sz="2933" dirty="0">
              <a:solidFill>
                <a:sysClr val="windowText" lastClr="000000">
                  <a:lumMod val="65000"/>
                  <a:lumOff val="35000"/>
                </a:sysClr>
              </a:solidFill>
              <a:latin typeface="Calibri"/>
            </a:endParaRPr>
          </a:p>
          <a:p>
            <a:pPr marL="457189" indent="-457189" defTabSz="1219170">
              <a:defRPr/>
            </a:pPr>
            <a:endParaRPr lang="es-ES" sz="2933" dirty="0">
              <a:solidFill>
                <a:sysClr val="windowText" lastClr="000000">
                  <a:lumMod val="65000"/>
                  <a:lumOff val="35000"/>
                </a:sysClr>
              </a:solidFill>
              <a:latin typeface="Calibri"/>
            </a:endParaRPr>
          </a:p>
          <a:p>
            <a:pPr marL="457189" indent="-457189" defTabSz="1219170">
              <a:defRPr/>
            </a:pPr>
            <a:endParaRPr lang="es-ES" sz="2933" dirty="0">
              <a:solidFill>
                <a:sysClr val="windowText" lastClr="000000">
                  <a:lumMod val="65000"/>
                  <a:lumOff val="35000"/>
                </a:sysClr>
              </a:solidFill>
              <a:latin typeface="Calibri"/>
            </a:endParaRPr>
          </a:p>
        </p:txBody>
      </p:sp>
      <p:sp>
        <p:nvSpPr>
          <p:cNvPr id="7" name="Elipse 43">
            <a:extLst>
              <a:ext uri="{FF2B5EF4-FFF2-40B4-BE49-F238E27FC236}">
                <a16:creationId xmlns:a16="http://schemas.microsoft.com/office/drawing/2014/main" id="{9F3A0974-4FDE-0B41-931D-8404E23788C5}"/>
              </a:ext>
            </a:extLst>
          </p:cNvPr>
          <p:cNvSpPr/>
          <p:nvPr/>
        </p:nvSpPr>
        <p:spPr>
          <a:xfrm>
            <a:off x="8781467" y="1397974"/>
            <a:ext cx="218137" cy="218137"/>
          </a:xfrm>
          <a:prstGeom prst="ellipse">
            <a:avLst/>
          </a:prstGeom>
          <a:solidFill>
            <a:srgbClr val="C0504D">
              <a:lumMod val="75000"/>
            </a:srgbClr>
          </a:solidFill>
          <a:ln w="25400" cap="flat" cmpd="sng" algn="ctr">
            <a:solidFill>
              <a:srgbClr val="C0504D"/>
            </a:solidFill>
            <a:prstDash val="solid"/>
          </a:ln>
          <a:effectLst/>
        </p:spPr>
        <p:txBody>
          <a:bodyPr rtlCol="0" anchor="ctr"/>
          <a:lstStyle/>
          <a:p>
            <a:pPr algn="ctr" defTabSz="1219170">
              <a:defRPr/>
            </a:pPr>
            <a:r>
              <a:rPr lang="es-ES" sz="1333" b="1" kern="0" dirty="0">
                <a:solidFill>
                  <a:prstClr val="white"/>
                </a:solidFill>
                <a:latin typeface="Calibri"/>
              </a:rPr>
              <a:t>E</a:t>
            </a:r>
          </a:p>
        </p:txBody>
      </p:sp>
      <p:sp>
        <p:nvSpPr>
          <p:cNvPr id="8" name="Elipse 44">
            <a:extLst>
              <a:ext uri="{FF2B5EF4-FFF2-40B4-BE49-F238E27FC236}">
                <a16:creationId xmlns:a16="http://schemas.microsoft.com/office/drawing/2014/main" id="{C0212038-91C7-1649-8E1B-90E48455FA7E}"/>
              </a:ext>
            </a:extLst>
          </p:cNvPr>
          <p:cNvSpPr/>
          <p:nvPr/>
        </p:nvSpPr>
        <p:spPr>
          <a:xfrm>
            <a:off x="8781467" y="1682515"/>
            <a:ext cx="218137" cy="218137"/>
          </a:xfrm>
          <a:prstGeom prst="ellipse">
            <a:avLst/>
          </a:prstGeom>
          <a:solidFill>
            <a:srgbClr val="C0504D">
              <a:lumMod val="75000"/>
            </a:srgbClr>
          </a:solidFill>
          <a:ln w="25400" cap="flat" cmpd="sng" algn="ctr">
            <a:solidFill>
              <a:srgbClr val="C0504D"/>
            </a:solidFill>
            <a:prstDash val="solid"/>
          </a:ln>
          <a:effectLst/>
        </p:spPr>
        <p:txBody>
          <a:bodyPr rtlCol="0" anchor="ctr"/>
          <a:lstStyle/>
          <a:p>
            <a:pPr algn="ctr" defTabSz="1219170">
              <a:defRPr/>
            </a:pPr>
            <a:r>
              <a:rPr lang="es-ES" sz="1333" b="1" kern="0" dirty="0">
                <a:solidFill>
                  <a:prstClr val="white"/>
                </a:solidFill>
                <a:latin typeface="Calibri"/>
              </a:rPr>
              <a:t>F</a:t>
            </a:r>
          </a:p>
        </p:txBody>
      </p:sp>
      <p:sp>
        <p:nvSpPr>
          <p:cNvPr id="9" name="Elipse 45">
            <a:extLst>
              <a:ext uri="{FF2B5EF4-FFF2-40B4-BE49-F238E27FC236}">
                <a16:creationId xmlns:a16="http://schemas.microsoft.com/office/drawing/2014/main" id="{8FDB5564-ECEE-CC4A-BAAD-ED4049C2B54B}"/>
              </a:ext>
            </a:extLst>
          </p:cNvPr>
          <p:cNvSpPr/>
          <p:nvPr/>
        </p:nvSpPr>
        <p:spPr>
          <a:xfrm>
            <a:off x="8781467" y="2076654"/>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FI</a:t>
            </a:r>
          </a:p>
        </p:txBody>
      </p:sp>
      <p:sp>
        <p:nvSpPr>
          <p:cNvPr id="10" name="Elipse 46">
            <a:extLst>
              <a:ext uri="{FF2B5EF4-FFF2-40B4-BE49-F238E27FC236}">
                <a16:creationId xmlns:a16="http://schemas.microsoft.com/office/drawing/2014/main" id="{D38EF99C-256E-C541-A7E0-5D971952731A}"/>
              </a:ext>
            </a:extLst>
          </p:cNvPr>
          <p:cNvSpPr/>
          <p:nvPr/>
        </p:nvSpPr>
        <p:spPr>
          <a:xfrm>
            <a:off x="8781467" y="2361723"/>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I</a:t>
            </a:r>
          </a:p>
        </p:txBody>
      </p:sp>
      <p:sp>
        <p:nvSpPr>
          <p:cNvPr id="11" name="Elipse 47">
            <a:extLst>
              <a:ext uri="{FF2B5EF4-FFF2-40B4-BE49-F238E27FC236}">
                <a16:creationId xmlns:a16="http://schemas.microsoft.com/office/drawing/2014/main" id="{45D28464-1DE2-5C4D-8FDC-BFCCC6E15C96}"/>
              </a:ext>
            </a:extLst>
          </p:cNvPr>
          <p:cNvSpPr/>
          <p:nvPr/>
        </p:nvSpPr>
        <p:spPr>
          <a:xfrm>
            <a:off x="8781467" y="2795677"/>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J</a:t>
            </a:r>
          </a:p>
        </p:txBody>
      </p:sp>
      <p:sp>
        <p:nvSpPr>
          <p:cNvPr id="12" name="Elipse 48">
            <a:extLst>
              <a:ext uri="{FF2B5EF4-FFF2-40B4-BE49-F238E27FC236}">
                <a16:creationId xmlns:a16="http://schemas.microsoft.com/office/drawing/2014/main" id="{CB1EEC27-D348-C14B-A5BA-B31D882D21FE}"/>
              </a:ext>
            </a:extLst>
          </p:cNvPr>
          <p:cNvSpPr/>
          <p:nvPr/>
        </p:nvSpPr>
        <p:spPr>
          <a:xfrm>
            <a:off x="8781467" y="3634479"/>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C</a:t>
            </a:r>
          </a:p>
        </p:txBody>
      </p:sp>
      <p:sp>
        <p:nvSpPr>
          <p:cNvPr id="13" name="Elipse 49">
            <a:extLst>
              <a:ext uri="{FF2B5EF4-FFF2-40B4-BE49-F238E27FC236}">
                <a16:creationId xmlns:a16="http://schemas.microsoft.com/office/drawing/2014/main" id="{7D7E9DC7-F348-C94B-BC50-7A96A7F54B03}"/>
              </a:ext>
            </a:extLst>
          </p:cNvPr>
          <p:cNvSpPr/>
          <p:nvPr/>
        </p:nvSpPr>
        <p:spPr>
          <a:xfrm>
            <a:off x="8781467" y="3887878"/>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G</a:t>
            </a:r>
          </a:p>
        </p:txBody>
      </p:sp>
      <p:sp>
        <p:nvSpPr>
          <p:cNvPr id="14" name="Elipse 50">
            <a:extLst>
              <a:ext uri="{FF2B5EF4-FFF2-40B4-BE49-F238E27FC236}">
                <a16:creationId xmlns:a16="http://schemas.microsoft.com/office/drawing/2014/main" id="{5A49DE54-606A-A546-80D6-24C130D0BAA5}"/>
              </a:ext>
            </a:extLst>
          </p:cNvPr>
          <p:cNvSpPr/>
          <p:nvPr/>
        </p:nvSpPr>
        <p:spPr>
          <a:xfrm>
            <a:off x="8781467" y="4140633"/>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S</a:t>
            </a:r>
          </a:p>
        </p:txBody>
      </p:sp>
      <p:sp>
        <p:nvSpPr>
          <p:cNvPr id="15" name="Elipse 51">
            <a:extLst>
              <a:ext uri="{FF2B5EF4-FFF2-40B4-BE49-F238E27FC236}">
                <a16:creationId xmlns:a16="http://schemas.microsoft.com/office/drawing/2014/main" id="{0A1A82E4-9F79-2B40-9946-0CE920D8CBCB}"/>
              </a:ext>
            </a:extLst>
          </p:cNvPr>
          <p:cNvSpPr/>
          <p:nvPr/>
        </p:nvSpPr>
        <p:spPr>
          <a:xfrm>
            <a:off x="8781467" y="4399582"/>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U</a:t>
            </a:r>
          </a:p>
        </p:txBody>
      </p:sp>
      <p:sp>
        <p:nvSpPr>
          <p:cNvPr id="16" name="Elipse 52">
            <a:extLst>
              <a:ext uri="{FF2B5EF4-FFF2-40B4-BE49-F238E27FC236}">
                <a16:creationId xmlns:a16="http://schemas.microsoft.com/office/drawing/2014/main" id="{7C0F5243-9F87-5945-A35F-D6CFF460A43E}"/>
              </a:ext>
            </a:extLst>
          </p:cNvPr>
          <p:cNvSpPr/>
          <p:nvPr/>
        </p:nvSpPr>
        <p:spPr>
          <a:xfrm>
            <a:off x="8781467" y="4813690"/>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O</a:t>
            </a:r>
          </a:p>
        </p:txBody>
      </p:sp>
      <p:sp>
        <p:nvSpPr>
          <p:cNvPr id="17" name="Elipse 53">
            <a:extLst>
              <a:ext uri="{FF2B5EF4-FFF2-40B4-BE49-F238E27FC236}">
                <a16:creationId xmlns:a16="http://schemas.microsoft.com/office/drawing/2014/main" id="{C2C1E21E-6FC3-264A-9D97-B292EC417076}"/>
              </a:ext>
            </a:extLst>
          </p:cNvPr>
          <p:cNvSpPr/>
          <p:nvPr/>
        </p:nvSpPr>
        <p:spPr>
          <a:xfrm>
            <a:off x="8781467" y="5247643"/>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W</a:t>
            </a:r>
          </a:p>
        </p:txBody>
      </p:sp>
      <p:sp>
        <p:nvSpPr>
          <p:cNvPr id="18" name="Elipse 81">
            <a:extLst>
              <a:ext uri="{FF2B5EF4-FFF2-40B4-BE49-F238E27FC236}">
                <a16:creationId xmlns:a16="http://schemas.microsoft.com/office/drawing/2014/main" id="{5D3DF338-54EE-184F-8321-D6CCACBF46C0}"/>
              </a:ext>
            </a:extLst>
          </p:cNvPr>
          <p:cNvSpPr/>
          <p:nvPr/>
        </p:nvSpPr>
        <p:spPr>
          <a:xfrm>
            <a:off x="8775072" y="3229630"/>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P</a:t>
            </a:r>
          </a:p>
        </p:txBody>
      </p:sp>
      <p:sp>
        <p:nvSpPr>
          <p:cNvPr id="19" name="Elipse 84">
            <a:extLst>
              <a:ext uri="{FF2B5EF4-FFF2-40B4-BE49-F238E27FC236}">
                <a16:creationId xmlns:a16="http://schemas.microsoft.com/office/drawing/2014/main" id="{FD65F815-16DA-9149-BCD1-16C0CBE3CF44}"/>
              </a:ext>
            </a:extLst>
          </p:cNvPr>
          <p:cNvSpPr/>
          <p:nvPr/>
        </p:nvSpPr>
        <p:spPr>
          <a:xfrm>
            <a:off x="8775071" y="5692033"/>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M</a:t>
            </a:r>
          </a:p>
        </p:txBody>
      </p:sp>
      <p:sp>
        <p:nvSpPr>
          <p:cNvPr id="20" name="Elipse 86">
            <a:extLst>
              <a:ext uri="{FF2B5EF4-FFF2-40B4-BE49-F238E27FC236}">
                <a16:creationId xmlns:a16="http://schemas.microsoft.com/office/drawing/2014/main" id="{8D787D90-A92A-BB43-AB86-B4B8E6DCFB3B}"/>
              </a:ext>
            </a:extLst>
          </p:cNvPr>
          <p:cNvSpPr/>
          <p:nvPr/>
        </p:nvSpPr>
        <p:spPr>
          <a:xfrm>
            <a:off x="8775069" y="5958747"/>
            <a:ext cx="218137" cy="218137"/>
          </a:xfrm>
          <a:prstGeom prst="ellipse">
            <a:avLst/>
          </a:prstGeom>
          <a:solidFill>
            <a:srgbClr val="C0504D">
              <a:lumMod val="75000"/>
            </a:srgbClr>
          </a:solidFill>
          <a:ln w="25400" cap="flat" cmpd="sng" algn="ctr">
            <a:solidFill>
              <a:srgbClr val="C0504D"/>
            </a:solidFill>
            <a:prstDash val="solid"/>
          </a:ln>
          <a:effectLst/>
        </p:spPr>
        <p:txBody>
          <a:bodyPr lIns="0" rIns="0" rtlCol="0" anchor="ctr"/>
          <a:lstStyle/>
          <a:p>
            <a:pPr algn="ctr" defTabSz="1219170">
              <a:defRPr/>
            </a:pPr>
            <a:r>
              <a:rPr lang="es-ES" sz="1333" b="1" kern="0" dirty="0">
                <a:solidFill>
                  <a:prstClr val="white"/>
                </a:solidFill>
                <a:latin typeface="Calibri"/>
              </a:rPr>
              <a:t>T</a:t>
            </a:r>
          </a:p>
        </p:txBody>
      </p:sp>
      <p:pic>
        <p:nvPicPr>
          <p:cNvPr id="21" name="Picture 8" descr="Resultado de imagen de ETSI logo">
            <a:extLst>
              <a:ext uri="{FF2B5EF4-FFF2-40B4-BE49-F238E27FC236}">
                <a16:creationId xmlns:a16="http://schemas.microsoft.com/office/drawing/2014/main" id="{14DD2BBA-D7C9-8F41-AA89-B2C29FB10AF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638" y="913265"/>
            <a:ext cx="2122288" cy="93280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35">
            <a:extLst>
              <a:ext uri="{FF2B5EF4-FFF2-40B4-BE49-F238E27FC236}">
                <a16:creationId xmlns:a16="http://schemas.microsoft.com/office/drawing/2014/main" id="{6AC5E1BA-1EDC-6A44-88FB-C536507B7AE5}"/>
              </a:ext>
            </a:extLst>
          </p:cNvPr>
          <p:cNvSpPr txBox="1"/>
          <p:nvPr/>
        </p:nvSpPr>
        <p:spPr>
          <a:xfrm>
            <a:off x="58363" y="1661568"/>
            <a:ext cx="2291012" cy="502766"/>
          </a:xfrm>
          <a:prstGeom prst="rect">
            <a:avLst/>
          </a:prstGeom>
          <a:noFill/>
        </p:spPr>
        <p:txBody>
          <a:bodyPr wrap="none" rtlCol="0">
            <a:spAutoFit/>
          </a:bodyPr>
          <a:lstStyle/>
          <a:p>
            <a:pPr defTabSz="1219170" fontAlgn="base">
              <a:spcBef>
                <a:spcPct val="0"/>
              </a:spcBef>
              <a:spcAft>
                <a:spcPct val="0"/>
              </a:spcAft>
            </a:pPr>
            <a:r>
              <a:rPr lang="es-ES" sz="2667" dirty="0">
                <a:solidFill>
                  <a:srgbClr val="0070C0"/>
                </a:solidFill>
                <a:latin typeface="Arial" pitchFamily="34" charset="0"/>
              </a:rPr>
              <a:t>SAREF4CITY</a:t>
            </a:r>
          </a:p>
        </p:txBody>
      </p:sp>
    </p:spTree>
    <p:extLst>
      <p:ext uri="{BB962C8B-B14F-4D97-AF65-F5344CB8AC3E}">
        <p14:creationId xmlns:p14="http://schemas.microsoft.com/office/powerpoint/2010/main" val="128644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Content Placeholder 3"/>
          <p:cNvSpPr>
            <a:spLocks noGrp="1"/>
          </p:cNvSpPr>
          <p:nvPr>
            <p:ph idx="1"/>
          </p:nvPr>
        </p:nvSpPr>
        <p:spPr>
          <a:xfrm>
            <a:off x="391886" y="558170"/>
            <a:ext cx="11394719" cy="605497"/>
          </a:xfrm>
        </p:spPr>
        <p:txBody>
          <a:bodyPr numCol="2"/>
          <a:lstStyle/>
          <a:p>
            <a:pPr>
              <a:buClr>
                <a:srgbClr val="2F7AAD"/>
              </a:buClr>
              <a:buFont typeface="Zapf Dingbats"/>
              <a:buChar char="❍"/>
            </a:pPr>
            <a:r>
              <a:rPr lang="en-US" dirty="0"/>
              <a:t>Increase interoperability</a:t>
            </a:r>
          </a:p>
          <a:p>
            <a:pPr>
              <a:buClr>
                <a:srgbClr val="2F7AAD"/>
              </a:buClr>
              <a:buFont typeface="Zapf Dingbats"/>
              <a:buChar char="❍"/>
            </a:pPr>
            <a:r>
              <a:rPr lang="en-US" dirty="0"/>
              <a:t>Reduce development time &amp; resources</a:t>
            </a:r>
          </a:p>
        </p:txBody>
      </p:sp>
      <p:sp>
        <p:nvSpPr>
          <p:cNvPr id="17" name="Folded Corner 16">
            <a:extLst>
              <a:ext uri="{FF2B5EF4-FFF2-40B4-BE49-F238E27FC236}">
                <a16:creationId xmlns:a16="http://schemas.microsoft.com/office/drawing/2014/main" id="{CB707DC9-2898-EE47-A65A-1C6F6F1C42A5}"/>
              </a:ext>
            </a:extLst>
          </p:cNvPr>
          <p:cNvSpPr/>
          <p:nvPr/>
        </p:nvSpPr>
        <p:spPr bwMode="auto">
          <a:xfrm>
            <a:off x="8372475" y="2643188"/>
            <a:ext cx="914400" cy="914400"/>
          </a:xfrm>
          <a:prstGeom prst="foldedCorner">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dirty="0">
              <a:ln>
                <a:noFill/>
              </a:ln>
              <a:solidFill>
                <a:schemeClr val="bg1"/>
              </a:solidFill>
              <a:effectLst/>
              <a:latin typeface="Arial" pitchFamily="34" charset="0"/>
            </a:endParaRPr>
          </a:p>
        </p:txBody>
      </p:sp>
      <p:pic>
        <p:nvPicPr>
          <p:cNvPr id="13" name="Picture 12">
            <a:extLst>
              <a:ext uri="{FF2B5EF4-FFF2-40B4-BE49-F238E27FC236}">
                <a16:creationId xmlns:a16="http://schemas.microsoft.com/office/drawing/2014/main" id="{6BE7063A-8913-A747-9056-859A71797FB9}"/>
              </a:ext>
            </a:extLst>
          </p:cNvPr>
          <p:cNvPicPr>
            <a:picLocks noChangeAspect="1"/>
          </p:cNvPicPr>
          <p:nvPr/>
        </p:nvPicPr>
        <p:blipFill>
          <a:blip r:embed="rId2">
            <a:clrChange>
              <a:clrFrom>
                <a:srgbClr val="FFFFFF"/>
              </a:clrFrom>
              <a:clrTo>
                <a:srgbClr val="FFFFFF">
                  <a:alpha val="0"/>
                </a:srgbClr>
              </a:clrTo>
            </a:clrChange>
            <a:duotone>
              <a:prstClr val="black"/>
              <a:srgbClr val="D9C3A5">
                <a:tint val="50000"/>
                <a:satMod val="180000"/>
              </a:srgbClr>
            </a:duotone>
          </a:blip>
          <a:stretch>
            <a:fillRect/>
          </a:stretch>
        </p:blipFill>
        <p:spPr>
          <a:xfrm rot="20623459">
            <a:off x="279733" y="3903532"/>
            <a:ext cx="4011015" cy="2750799"/>
          </a:xfrm>
          <a:prstGeom prst="rect">
            <a:avLst/>
          </a:prstGeom>
        </p:spPr>
      </p:pic>
      <p:sp>
        <p:nvSpPr>
          <p:cNvPr id="23" name="Rounded Rectangle 22">
            <a:extLst>
              <a:ext uri="{FF2B5EF4-FFF2-40B4-BE49-F238E27FC236}">
                <a16:creationId xmlns:a16="http://schemas.microsoft.com/office/drawing/2014/main" id="{0D43ECCA-C468-B341-8E32-8C35D2E6F1B8}"/>
              </a:ext>
            </a:extLst>
          </p:cNvPr>
          <p:cNvSpPr/>
          <p:nvPr/>
        </p:nvSpPr>
        <p:spPr bwMode="auto">
          <a:xfrm>
            <a:off x="2877911" y="1336168"/>
            <a:ext cx="5653971" cy="4963567"/>
          </a:xfrm>
          <a:prstGeom prst="roundRect">
            <a:avLst>
              <a:gd name="adj" fmla="val 2819"/>
            </a:avLst>
          </a:prstGeom>
          <a:noFill/>
          <a:ln w="28575" cap="flat" cmpd="sng" algn="ctr">
            <a:solidFill>
              <a:srgbClr val="5E9B9B"/>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bg1"/>
              </a:solidFill>
              <a:effectLst/>
              <a:latin typeface="Arial" pitchFamily="34" charset="0"/>
            </a:endParaRPr>
          </a:p>
        </p:txBody>
      </p:sp>
      <p:sp>
        <p:nvSpPr>
          <p:cNvPr id="27" name="TextBox 26">
            <a:extLst>
              <a:ext uri="{FF2B5EF4-FFF2-40B4-BE49-F238E27FC236}">
                <a16:creationId xmlns:a16="http://schemas.microsoft.com/office/drawing/2014/main" id="{251337B7-D870-A946-8113-D7462E76F99E}"/>
              </a:ext>
            </a:extLst>
          </p:cNvPr>
          <p:cNvSpPr txBox="1"/>
          <p:nvPr/>
        </p:nvSpPr>
        <p:spPr>
          <a:xfrm>
            <a:off x="3526690" y="1428612"/>
            <a:ext cx="4040530" cy="369332"/>
          </a:xfrm>
          <a:prstGeom prst="rect">
            <a:avLst/>
          </a:prstGeom>
          <a:noFill/>
        </p:spPr>
        <p:txBody>
          <a:bodyPr wrap="none" rtlCol="0">
            <a:spAutoFit/>
          </a:bodyPr>
          <a:lstStyle/>
          <a:p>
            <a:r>
              <a:rPr lang="en-GB" dirty="0"/>
              <a:t>Within community efforts / Open Calls</a:t>
            </a:r>
          </a:p>
        </p:txBody>
      </p:sp>
      <p:pic>
        <p:nvPicPr>
          <p:cNvPr id="31" name="Picture 30">
            <a:extLst>
              <a:ext uri="{FF2B5EF4-FFF2-40B4-BE49-F238E27FC236}">
                <a16:creationId xmlns:a16="http://schemas.microsoft.com/office/drawing/2014/main" id="{473C5920-2DC9-F44A-B6F8-71D31BDCF12A}"/>
              </a:ext>
            </a:extLst>
          </p:cNvPr>
          <p:cNvPicPr>
            <a:picLocks noChangeAspect="1"/>
          </p:cNvPicPr>
          <p:nvPr/>
        </p:nvPicPr>
        <p:blipFill>
          <a:blip r:embed="rId3"/>
          <a:stretch>
            <a:fillRect/>
          </a:stretch>
        </p:blipFill>
        <p:spPr>
          <a:xfrm>
            <a:off x="8531883" y="4942221"/>
            <a:ext cx="1731987" cy="860547"/>
          </a:xfrm>
          <a:prstGeom prst="rect">
            <a:avLst/>
          </a:prstGeom>
        </p:spPr>
      </p:pic>
      <p:pic>
        <p:nvPicPr>
          <p:cNvPr id="32" name="Picture 31">
            <a:extLst>
              <a:ext uri="{FF2B5EF4-FFF2-40B4-BE49-F238E27FC236}">
                <a16:creationId xmlns:a16="http://schemas.microsoft.com/office/drawing/2014/main" id="{2D70E86A-E3BD-3B41-976E-761A7146DF41}"/>
              </a:ext>
            </a:extLst>
          </p:cNvPr>
          <p:cNvPicPr>
            <a:picLocks noChangeAspect="1"/>
          </p:cNvPicPr>
          <p:nvPr/>
        </p:nvPicPr>
        <p:blipFill>
          <a:blip r:embed="rId4"/>
          <a:stretch>
            <a:fillRect/>
          </a:stretch>
        </p:blipFill>
        <p:spPr>
          <a:xfrm>
            <a:off x="8961334" y="3904204"/>
            <a:ext cx="1795801" cy="938451"/>
          </a:xfrm>
          <a:prstGeom prst="rect">
            <a:avLst/>
          </a:prstGeom>
        </p:spPr>
      </p:pic>
      <p:sp>
        <p:nvSpPr>
          <p:cNvPr id="34" name="Oval 33">
            <a:extLst>
              <a:ext uri="{FF2B5EF4-FFF2-40B4-BE49-F238E27FC236}">
                <a16:creationId xmlns:a16="http://schemas.microsoft.com/office/drawing/2014/main" id="{35F3946D-0493-6D4B-AD0D-A2954464CE2E}"/>
              </a:ext>
            </a:extLst>
          </p:cNvPr>
          <p:cNvSpPr/>
          <p:nvPr/>
        </p:nvSpPr>
        <p:spPr bwMode="auto">
          <a:xfrm>
            <a:off x="8659355" y="3387378"/>
            <a:ext cx="3428160" cy="3220520"/>
          </a:xfrm>
          <a:prstGeom prst="ellipse">
            <a:avLst/>
          </a:prstGeom>
          <a:noFill/>
          <a:ln w="28575" cap="flat" cmpd="sng" algn="ctr">
            <a:solidFill>
              <a:srgbClr val="5E9B9B"/>
            </a:solidFill>
            <a:prstDash val="dash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spcBef>
                <a:spcPct val="0"/>
              </a:spcBef>
              <a:spcAft>
                <a:spcPct val="0"/>
              </a:spcAft>
            </a:pPr>
            <a:endParaRPr lang="en-GB" sz="800">
              <a:solidFill>
                <a:schemeClr val="bg1"/>
              </a:solidFill>
              <a:latin typeface="Arial" pitchFamily="34" charset="0"/>
            </a:endParaRPr>
          </a:p>
        </p:txBody>
      </p:sp>
      <p:cxnSp>
        <p:nvCxnSpPr>
          <p:cNvPr id="35" name="Curved Connector 34">
            <a:extLst>
              <a:ext uri="{FF2B5EF4-FFF2-40B4-BE49-F238E27FC236}">
                <a16:creationId xmlns:a16="http://schemas.microsoft.com/office/drawing/2014/main" id="{2A31890E-45C6-4243-9124-AFC4114F1F88}"/>
              </a:ext>
            </a:extLst>
          </p:cNvPr>
          <p:cNvCxnSpPr>
            <a:cxnSpLocks/>
            <a:stCxn id="34" idx="0"/>
          </p:cNvCxnSpPr>
          <p:nvPr/>
        </p:nvCxnSpPr>
        <p:spPr bwMode="auto">
          <a:xfrm rot="16200000" flipV="1">
            <a:off x="9137405" y="2151347"/>
            <a:ext cx="630508" cy="1841553"/>
          </a:xfrm>
          <a:prstGeom prst="curvedConnector2">
            <a:avLst/>
          </a:prstGeom>
          <a:noFill/>
          <a:ln w="28575" cap="flat" cmpd="sng" algn="ctr">
            <a:solidFill>
              <a:srgbClr val="5E9B9B"/>
            </a:solidFill>
            <a:prstDash val="solid"/>
            <a:round/>
            <a:headEnd type="none" w="med" len="med"/>
            <a:tailEnd type="triangle"/>
          </a:ln>
          <a:effectLst/>
        </p:spPr>
      </p:cxnSp>
      <p:pic>
        <p:nvPicPr>
          <p:cNvPr id="14" name="Picture 13">
            <a:extLst>
              <a:ext uri="{FF2B5EF4-FFF2-40B4-BE49-F238E27FC236}">
                <a16:creationId xmlns:a16="http://schemas.microsoft.com/office/drawing/2014/main" id="{6B7296B7-7454-3D4E-B0A1-7565464052AB}"/>
              </a:ext>
            </a:extLst>
          </p:cNvPr>
          <p:cNvPicPr>
            <a:picLocks noChangeAspect="1"/>
          </p:cNvPicPr>
          <p:nvPr/>
        </p:nvPicPr>
        <p:blipFill>
          <a:blip r:embed="rId5"/>
          <a:stretch>
            <a:fillRect/>
          </a:stretch>
        </p:blipFill>
        <p:spPr>
          <a:xfrm>
            <a:off x="9875207" y="5738045"/>
            <a:ext cx="1590014" cy="795007"/>
          </a:xfrm>
          <a:prstGeom prst="rect">
            <a:avLst/>
          </a:prstGeom>
        </p:spPr>
      </p:pic>
      <p:pic>
        <p:nvPicPr>
          <p:cNvPr id="18" name="Picture 17">
            <a:extLst>
              <a:ext uri="{FF2B5EF4-FFF2-40B4-BE49-F238E27FC236}">
                <a16:creationId xmlns:a16="http://schemas.microsoft.com/office/drawing/2014/main" id="{988FC996-FDF5-9F40-A7A2-126F0861724A}"/>
              </a:ext>
            </a:extLst>
          </p:cNvPr>
          <p:cNvPicPr>
            <a:picLocks noChangeAspect="1"/>
          </p:cNvPicPr>
          <p:nvPr/>
        </p:nvPicPr>
        <p:blipFill>
          <a:blip r:embed="rId6"/>
          <a:stretch>
            <a:fillRect/>
          </a:stretch>
        </p:blipFill>
        <p:spPr>
          <a:xfrm>
            <a:off x="10315851" y="4915080"/>
            <a:ext cx="976439" cy="809730"/>
          </a:xfrm>
          <a:prstGeom prst="rect">
            <a:avLst/>
          </a:prstGeom>
        </p:spPr>
      </p:pic>
      <p:pic>
        <p:nvPicPr>
          <p:cNvPr id="21" name="Picture 20">
            <a:extLst>
              <a:ext uri="{FF2B5EF4-FFF2-40B4-BE49-F238E27FC236}">
                <a16:creationId xmlns:a16="http://schemas.microsoft.com/office/drawing/2014/main" id="{5C109D97-738A-4F4A-B95D-200D4152829F}"/>
              </a:ext>
            </a:extLst>
          </p:cNvPr>
          <p:cNvPicPr>
            <a:picLocks noChangeAspect="1"/>
          </p:cNvPicPr>
          <p:nvPr/>
        </p:nvPicPr>
        <p:blipFill>
          <a:blip r:embed="rId7"/>
          <a:stretch>
            <a:fillRect/>
          </a:stretch>
        </p:blipFill>
        <p:spPr>
          <a:xfrm>
            <a:off x="10894349" y="4216167"/>
            <a:ext cx="697438" cy="637828"/>
          </a:xfrm>
          <a:prstGeom prst="rect">
            <a:avLst/>
          </a:prstGeom>
        </p:spPr>
      </p:pic>
      <p:pic>
        <p:nvPicPr>
          <p:cNvPr id="5" name="Picture 4">
            <a:extLst>
              <a:ext uri="{FF2B5EF4-FFF2-40B4-BE49-F238E27FC236}">
                <a16:creationId xmlns:a16="http://schemas.microsoft.com/office/drawing/2014/main" id="{CA3E0C88-A563-6C40-AF6C-2905FFF0AB3D}"/>
              </a:ext>
            </a:extLst>
          </p:cNvPr>
          <p:cNvPicPr>
            <a:picLocks noChangeAspect="1"/>
          </p:cNvPicPr>
          <p:nvPr/>
        </p:nvPicPr>
        <p:blipFill>
          <a:blip r:embed="rId8"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20615934">
            <a:off x="373062" y="1678978"/>
            <a:ext cx="2032231" cy="1796164"/>
          </a:xfrm>
          <a:prstGeom prst="rect">
            <a:avLst/>
          </a:prstGeom>
        </p:spPr>
      </p:pic>
      <p:cxnSp>
        <p:nvCxnSpPr>
          <p:cNvPr id="22" name="Curved Connector 21">
            <a:extLst>
              <a:ext uri="{FF2B5EF4-FFF2-40B4-BE49-F238E27FC236}">
                <a16:creationId xmlns:a16="http://schemas.microsoft.com/office/drawing/2014/main" id="{EBB51E76-30F0-7B49-867C-213EA3B75B60}"/>
              </a:ext>
            </a:extLst>
          </p:cNvPr>
          <p:cNvCxnSpPr>
            <a:cxnSpLocks/>
            <a:stCxn id="29" idx="6"/>
          </p:cNvCxnSpPr>
          <p:nvPr/>
        </p:nvCxnSpPr>
        <p:spPr bwMode="auto">
          <a:xfrm flipV="1">
            <a:off x="1150471" y="3504334"/>
            <a:ext cx="1727440" cy="1617506"/>
          </a:xfrm>
          <a:prstGeom prst="curvedConnector3">
            <a:avLst>
              <a:gd name="adj1" fmla="val 50000"/>
            </a:avLst>
          </a:prstGeom>
          <a:noFill/>
          <a:ln w="28575" cap="flat" cmpd="sng" algn="ctr">
            <a:solidFill>
              <a:srgbClr val="5E9B9B"/>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2BFAC6DD-55C7-BC4B-8890-F638A1720B73}"/>
              </a:ext>
            </a:extLst>
          </p:cNvPr>
          <p:cNvCxnSpPr>
            <a:cxnSpLocks/>
            <a:stCxn id="5" idx="3"/>
          </p:cNvCxnSpPr>
          <p:nvPr/>
        </p:nvCxnSpPr>
        <p:spPr bwMode="auto">
          <a:xfrm flipV="1">
            <a:off x="2363946" y="1884536"/>
            <a:ext cx="529573" cy="405614"/>
          </a:xfrm>
          <a:prstGeom prst="curvedConnector3">
            <a:avLst>
              <a:gd name="adj1" fmla="val 50000"/>
            </a:avLst>
          </a:prstGeom>
          <a:noFill/>
          <a:ln w="28575" cap="flat" cmpd="sng" algn="ctr">
            <a:solidFill>
              <a:srgbClr val="5E9B9B"/>
            </a:solidFill>
            <a:prstDash val="solid"/>
            <a:round/>
            <a:headEnd type="none" w="med" len="med"/>
            <a:tailEnd type="triangle"/>
          </a:ln>
          <a:effectLst/>
        </p:spPr>
      </p:cxnSp>
      <p:pic>
        <p:nvPicPr>
          <p:cNvPr id="15" name="Picture 14">
            <a:extLst>
              <a:ext uri="{FF2B5EF4-FFF2-40B4-BE49-F238E27FC236}">
                <a16:creationId xmlns:a16="http://schemas.microsoft.com/office/drawing/2014/main" id="{0105C399-FE22-CD41-B744-BF7F4062B2BB}"/>
              </a:ext>
            </a:extLst>
          </p:cNvPr>
          <p:cNvPicPr>
            <a:picLocks noChangeAspect="1"/>
          </p:cNvPicPr>
          <p:nvPr/>
        </p:nvPicPr>
        <p:blipFill>
          <a:blip r:embed="rId9"/>
          <a:stretch>
            <a:fillRect/>
          </a:stretch>
        </p:blipFill>
        <p:spPr>
          <a:xfrm>
            <a:off x="3153901" y="2000257"/>
            <a:ext cx="5037526" cy="3807894"/>
          </a:xfrm>
          <a:prstGeom prst="rect">
            <a:avLst/>
          </a:prstGeom>
        </p:spPr>
      </p:pic>
      <p:sp>
        <p:nvSpPr>
          <p:cNvPr id="29" name="Oval 28">
            <a:extLst>
              <a:ext uri="{FF2B5EF4-FFF2-40B4-BE49-F238E27FC236}">
                <a16:creationId xmlns:a16="http://schemas.microsoft.com/office/drawing/2014/main" id="{438A98E5-1387-CD4F-88A7-AD30BF5C7DDD}"/>
              </a:ext>
            </a:extLst>
          </p:cNvPr>
          <p:cNvSpPr/>
          <p:nvPr/>
        </p:nvSpPr>
        <p:spPr bwMode="auto">
          <a:xfrm>
            <a:off x="160826" y="4714583"/>
            <a:ext cx="989645" cy="814514"/>
          </a:xfrm>
          <a:prstGeom prst="ellipse">
            <a:avLst/>
          </a:prstGeom>
          <a:noFill/>
          <a:ln w="28575" cap="flat" cmpd="sng" algn="ctr">
            <a:solidFill>
              <a:srgbClr val="5E9B9B"/>
            </a:solidFill>
            <a:prstDash val="dashDot"/>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spcBef>
                <a:spcPct val="0"/>
              </a:spcBef>
              <a:spcAft>
                <a:spcPct val="0"/>
              </a:spcAft>
            </a:pPr>
            <a:endParaRPr lang="en-GB" sz="800">
              <a:solidFill>
                <a:schemeClr val="bg1"/>
              </a:solidFill>
              <a:latin typeface="Arial" pitchFamily="34" charset="0"/>
            </a:endParaRPr>
          </a:p>
        </p:txBody>
      </p:sp>
      <p:pic>
        <p:nvPicPr>
          <p:cNvPr id="20" name="Imagen 8" descr="Logotipo, nombre de la empresa&#10;&#10;Descripción generada automáticamente">
            <a:extLst>
              <a:ext uri="{FF2B5EF4-FFF2-40B4-BE49-F238E27FC236}">
                <a16:creationId xmlns:a16="http://schemas.microsoft.com/office/drawing/2014/main" id="{2B77AC34-6C7E-B94A-B387-F408E5237B3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144913" y="1196576"/>
            <a:ext cx="1525301" cy="944823"/>
          </a:xfrm>
          <a:prstGeom prst="rect">
            <a:avLst/>
          </a:prstGeom>
        </p:spPr>
      </p:pic>
      <p:sp>
        <p:nvSpPr>
          <p:cNvPr id="3" name="TextBox 2">
            <a:extLst>
              <a:ext uri="{FF2B5EF4-FFF2-40B4-BE49-F238E27FC236}">
                <a16:creationId xmlns:a16="http://schemas.microsoft.com/office/drawing/2014/main" id="{E2BFBA66-16D0-544C-B56D-F873AF2131C3}"/>
              </a:ext>
            </a:extLst>
          </p:cNvPr>
          <p:cNvSpPr txBox="1"/>
          <p:nvPr/>
        </p:nvSpPr>
        <p:spPr>
          <a:xfrm>
            <a:off x="9144913" y="2107409"/>
            <a:ext cx="1326004" cy="369332"/>
          </a:xfrm>
          <a:prstGeom prst="rect">
            <a:avLst/>
          </a:prstGeom>
          <a:noFill/>
        </p:spPr>
        <p:txBody>
          <a:bodyPr wrap="none" rtlCol="0">
            <a:spAutoFit/>
          </a:bodyPr>
          <a:lstStyle/>
          <a:p>
            <a:r>
              <a:rPr lang="en-GB" dirty="0"/>
              <a:t>Open Calls</a:t>
            </a:r>
          </a:p>
        </p:txBody>
      </p:sp>
    </p:spTree>
    <p:extLst>
      <p:ext uri="{BB962C8B-B14F-4D97-AF65-F5344CB8AC3E}">
        <p14:creationId xmlns:p14="http://schemas.microsoft.com/office/powerpoint/2010/main" val="156587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Content Placeholder 3"/>
          <p:cNvSpPr>
            <a:spLocks noGrp="1"/>
          </p:cNvSpPr>
          <p:nvPr>
            <p:ph idx="1"/>
          </p:nvPr>
        </p:nvSpPr>
        <p:spPr>
          <a:xfrm>
            <a:off x="391886" y="558170"/>
            <a:ext cx="11394719" cy="605497"/>
          </a:xfrm>
        </p:spPr>
        <p:txBody>
          <a:bodyPr numCol="2"/>
          <a:lstStyle/>
          <a:p>
            <a:pPr>
              <a:buClr>
                <a:srgbClr val="2F7AAD"/>
              </a:buClr>
              <a:buFont typeface="Zapf Dingbats"/>
              <a:buChar char="❍"/>
            </a:pPr>
            <a:r>
              <a:rPr lang="en-US" dirty="0"/>
              <a:t>Increase interoperability</a:t>
            </a:r>
          </a:p>
          <a:p>
            <a:pPr>
              <a:buClr>
                <a:srgbClr val="2F7AAD"/>
              </a:buClr>
              <a:buFont typeface="Zapf Dingbats"/>
              <a:buChar char="❍"/>
            </a:pPr>
            <a:r>
              <a:rPr lang="en-US" dirty="0"/>
              <a:t>Reduce development time &amp; resources</a:t>
            </a:r>
          </a:p>
        </p:txBody>
      </p:sp>
      <p:sp>
        <p:nvSpPr>
          <p:cNvPr id="17" name="Folded Corner 16">
            <a:extLst>
              <a:ext uri="{FF2B5EF4-FFF2-40B4-BE49-F238E27FC236}">
                <a16:creationId xmlns:a16="http://schemas.microsoft.com/office/drawing/2014/main" id="{CB707DC9-2898-EE47-A65A-1C6F6F1C42A5}"/>
              </a:ext>
            </a:extLst>
          </p:cNvPr>
          <p:cNvSpPr/>
          <p:nvPr/>
        </p:nvSpPr>
        <p:spPr bwMode="auto">
          <a:xfrm>
            <a:off x="8372475" y="2643188"/>
            <a:ext cx="914400" cy="914400"/>
          </a:xfrm>
          <a:prstGeom prst="foldedCorner">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600" b="0" i="0" u="none" strike="noStrike" cap="none" normalizeH="0" baseline="0" dirty="0">
              <a:ln>
                <a:noFill/>
              </a:ln>
              <a:solidFill>
                <a:schemeClr val="bg1"/>
              </a:solidFill>
              <a:effectLst/>
              <a:latin typeface="Arial" pitchFamily="34" charset="0"/>
            </a:endParaRPr>
          </a:p>
        </p:txBody>
      </p:sp>
      <p:pic>
        <p:nvPicPr>
          <p:cNvPr id="13" name="Picture 12">
            <a:extLst>
              <a:ext uri="{FF2B5EF4-FFF2-40B4-BE49-F238E27FC236}">
                <a16:creationId xmlns:a16="http://schemas.microsoft.com/office/drawing/2014/main" id="{6BE7063A-8913-A747-9056-859A71797FB9}"/>
              </a:ext>
            </a:extLst>
          </p:cNvPr>
          <p:cNvPicPr>
            <a:picLocks noChangeAspect="1"/>
          </p:cNvPicPr>
          <p:nvPr/>
        </p:nvPicPr>
        <p:blipFill>
          <a:blip r:embed="rId2"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20623459">
            <a:off x="168992" y="4918585"/>
            <a:ext cx="2221684" cy="1523656"/>
          </a:xfrm>
          <a:prstGeom prst="rect">
            <a:avLst/>
          </a:prstGeom>
        </p:spPr>
      </p:pic>
      <p:sp>
        <p:nvSpPr>
          <p:cNvPr id="23" name="Rounded Rectangle 22">
            <a:extLst>
              <a:ext uri="{FF2B5EF4-FFF2-40B4-BE49-F238E27FC236}">
                <a16:creationId xmlns:a16="http://schemas.microsoft.com/office/drawing/2014/main" id="{0D43ECCA-C468-B341-8E32-8C35D2E6F1B8}"/>
              </a:ext>
            </a:extLst>
          </p:cNvPr>
          <p:cNvSpPr/>
          <p:nvPr/>
        </p:nvSpPr>
        <p:spPr bwMode="auto">
          <a:xfrm>
            <a:off x="3058516" y="1336169"/>
            <a:ext cx="8728089" cy="4963567"/>
          </a:xfrm>
          <a:prstGeom prst="roundRect">
            <a:avLst>
              <a:gd name="adj" fmla="val 2819"/>
            </a:avLst>
          </a:prstGeom>
          <a:noFill/>
          <a:ln w="28575" cap="flat" cmpd="sng" algn="ctr">
            <a:solidFill>
              <a:srgbClr val="5E9B9B"/>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800" b="0" i="0" u="none" strike="noStrike" cap="none" normalizeH="0" baseline="0">
              <a:ln>
                <a:noFill/>
              </a:ln>
              <a:solidFill>
                <a:schemeClr val="bg1"/>
              </a:solidFill>
              <a:effectLst/>
              <a:latin typeface="Arial" pitchFamily="34" charset="0"/>
            </a:endParaRPr>
          </a:p>
        </p:txBody>
      </p:sp>
      <p:sp>
        <p:nvSpPr>
          <p:cNvPr id="27" name="TextBox 26">
            <a:extLst>
              <a:ext uri="{FF2B5EF4-FFF2-40B4-BE49-F238E27FC236}">
                <a16:creationId xmlns:a16="http://schemas.microsoft.com/office/drawing/2014/main" id="{251337B7-D870-A946-8113-D7462E76F99E}"/>
              </a:ext>
            </a:extLst>
          </p:cNvPr>
          <p:cNvSpPr txBox="1"/>
          <p:nvPr/>
        </p:nvSpPr>
        <p:spPr>
          <a:xfrm>
            <a:off x="5193250" y="1391019"/>
            <a:ext cx="4339650" cy="369332"/>
          </a:xfrm>
          <a:prstGeom prst="rect">
            <a:avLst/>
          </a:prstGeom>
          <a:noFill/>
        </p:spPr>
        <p:txBody>
          <a:bodyPr wrap="none" rtlCol="0">
            <a:spAutoFit/>
          </a:bodyPr>
          <a:lstStyle/>
          <a:p>
            <a:r>
              <a:rPr lang="en-GB" dirty="0"/>
              <a:t>Regional / National / European initiatives</a:t>
            </a:r>
          </a:p>
        </p:txBody>
      </p:sp>
      <p:pic>
        <p:nvPicPr>
          <p:cNvPr id="5" name="Picture 4">
            <a:extLst>
              <a:ext uri="{FF2B5EF4-FFF2-40B4-BE49-F238E27FC236}">
                <a16:creationId xmlns:a16="http://schemas.microsoft.com/office/drawing/2014/main" id="{CA3E0C88-A563-6C40-AF6C-2905FFF0AB3D}"/>
              </a:ext>
            </a:extLst>
          </p:cNvPr>
          <p:cNvPicPr>
            <a:picLocks noChangeAspect="1"/>
          </p:cNvPicPr>
          <p:nvPr/>
        </p:nvPicPr>
        <p:blipFill>
          <a:blip r:embed="rId3"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20615934">
            <a:off x="711084" y="3633882"/>
            <a:ext cx="2032231" cy="1796164"/>
          </a:xfrm>
          <a:prstGeom prst="rect">
            <a:avLst/>
          </a:prstGeom>
        </p:spPr>
      </p:pic>
      <p:sp>
        <p:nvSpPr>
          <p:cNvPr id="25" name="Oval 24">
            <a:extLst>
              <a:ext uri="{FF2B5EF4-FFF2-40B4-BE49-F238E27FC236}">
                <a16:creationId xmlns:a16="http://schemas.microsoft.com/office/drawing/2014/main" id="{B9D70C04-3F60-104C-9D77-DAE8EEDB29FB}"/>
              </a:ext>
            </a:extLst>
          </p:cNvPr>
          <p:cNvSpPr/>
          <p:nvPr/>
        </p:nvSpPr>
        <p:spPr bwMode="auto">
          <a:xfrm>
            <a:off x="3262894" y="4612100"/>
            <a:ext cx="3088996"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Geographical</a:t>
            </a:r>
          </a:p>
        </p:txBody>
      </p:sp>
      <p:sp>
        <p:nvSpPr>
          <p:cNvPr id="26" name="Oval 25">
            <a:extLst>
              <a:ext uri="{FF2B5EF4-FFF2-40B4-BE49-F238E27FC236}">
                <a16:creationId xmlns:a16="http://schemas.microsoft.com/office/drawing/2014/main" id="{00E4865A-DBBF-E745-B705-3F681153BD9F}"/>
              </a:ext>
            </a:extLst>
          </p:cNvPr>
          <p:cNvSpPr/>
          <p:nvPr/>
        </p:nvSpPr>
        <p:spPr bwMode="auto">
          <a:xfrm>
            <a:off x="10237623" y="2235766"/>
            <a:ext cx="972765"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600" dirty="0">
                <a:solidFill>
                  <a:schemeClr val="bg1"/>
                </a:solidFill>
                <a:latin typeface="Arial" pitchFamily="34" charset="0"/>
              </a:rPr>
              <a:t>IoT</a:t>
            </a:r>
            <a:endParaRPr kumimoji="0" lang="en-GB" sz="2600" b="0" i="0" u="none" strike="noStrike" cap="none" normalizeH="0" baseline="0" dirty="0">
              <a:ln>
                <a:noFill/>
              </a:ln>
              <a:solidFill>
                <a:schemeClr val="bg1"/>
              </a:solidFill>
              <a:effectLst/>
              <a:latin typeface="Arial" pitchFamily="34" charset="0"/>
            </a:endParaRPr>
          </a:p>
        </p:txBody>
      </p:sp>
      <p:sp>
        <p:nvSpPr>
          <p:cNvPr id="28" name="Oval 27">
            <a:extLst>
              <a:ext uri="{FF2B5EF4-FFF2-40B4-BE49-F238E27FC236}">
                <a16:creationId xmlns:a16="http://schemas.microsoft.com/office/drawing/2014/main" id="{4EFE3498-A661-714B-AC98-890F82AFE871}"/>
              </a:ext>
            </a:extLst>
          </p:cNvPr>
          <p:cNvSpPr/>
          <p:nvPr/>
        </p:nvSpPr>
        <p:spPr bwMode="auto">
          <a:xfrm>
            <a:off x="5961779" y="2021599"/>
            <a:ext cx="3146185" cy="688195"/>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Organizations</a:t>
            </a:r>
          </a:p>
        </p:txBody>
      </p:sp>
      <p:sp>
        <p:nvSpPr>
          <p:cNvPr id="30" name="Oval 29">
            <a:extLst>
              <a:ext uri="{FF2B5EF4-FFF2-40B4-BE49-F238E27FC236}">
                <a16:creationId xmlns:a16="http://schemas.microsoft.com/office/drawing/2014/main" id="{487AE1A7-06B4-3946-B181-F26448BB8E40}"/>
              </a:ext>
            </a:extLst>
          </p:cNvPr>
          <p:cNvSpPr/>
          <p:nvPr/>
        </p:nvSpPr>
        <p:spPr bwMode="auto">
          <a:xfrm>
            <a:off x="6821056" y="5091690"/>
            <a:ext cx="2067896" cy="73231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Location</a:t>
            </a:r>
          </a:p>
        </p:txBody>
      </p:sp>
      <p:sp>
        <p:nvSpPr>
          <p:cNvPr id="33" name="Oval 32">
            <a:extLst>
              <a:ext uri="{FF2B5EF4-FFF2-40B4-BE49-F238E27FC236}">
                <a16:creationId xmlns:a16="http://schemas.microsoft.com/office/drawing/2014/main" id="{ECA2D586-2D60-9144-8B30-1BFEE30988D7}"/>
              </a:ext>
            </a:extLst>
          </p:cNvPr>
          <p:cNvSpPr/>
          <p:nvPr/>
        </p:nvSpPr>
        <p:spPr bwMode="auto">
          <a:xfrm>
            <a:off x="8888952" y="4327422"/>
            <a:ext cx="1831196"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Person</a:t>
            </a:r>
          </a:p>
        </p:txBody>
      </p:sp>
      <p:sp>
        <p:nvSpPr>
          <p:cNvPr id="36" name="Oval 35">
            <a:extLst>
              <a:ext uri="{FF2B5EF4-FFF2-40B4-BE49-F238E27FC236}">
                <a16:creationId xmlns:a16="http://schemas.microsoft.com/office/drawing/2014/main" id="{424EBB8E-D756-DB49-9E60-6A89F813E43A}"/>
              </a:ext>
            </a:extLst>
          </p:cNvPr>
          <p:cNvSpPr/>
          <p:nvPr/>
        </p:nvSpPr>
        <p:spPr bwMode="auto">
          <a:xfrm>
            <a:off x="6492139" y="3660944"/>
            <a:ext cx="1859173" cy="8170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Public Service</a:t>
            </a:r>
          </a:p>
        </p:txBody>
      </p:sp>
      <p:sp>
        <p:nvSpPr>
          <p:cNvPr id="37" name="Oval 36">
            <a:extLst>
              <a:ext uri="{FF2B5EF4-FFF2-40B4-BE49-F238E27FC236}">
                <a16:creationId xmlns:a16="http://schemas.microsoft.com/office/drawing/2014/main" id="{13B7D79E-AA6E-FC43-A649-49E477A6D8B9}"/>
              </a:ext>
            </a:extLst>
          </p:cNvPr>
          <p:cNvSpPr/>
          <p:nvPr/>
        </p:nvSpPr>
        <p:spPr bwMode="auto">
          <a:xfrm>
            <a:off x="4231570" y="3716265"/>
            <a:ext cx="1548557"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Legal</a:t>
            </a:r>
          </a:p>
        </p:txBody>
      </p:sp>
      <p:sp>
        <p:nvSpPr>
          <p:cNvPr id="38" name="Oval 37">
            <a:extLst>
              <a:ext uri="{FF2B5EF4-FFF2-40B4-BE49-F238E27FC236}">
                <a16:creationId xmlns:a16="http://schemas.microsoft.com/office/drawing/2014/main" id="{2D9AADC8-1C0B-6D41-A3DE-3F47F546EC8E}"/>
              </a:ext>
            </a:extLst>
          </p:cNvPr>
          <p:cNvSpPr/>
          <p:nvPr/>
        </p:nvSpPr>
        <p:spPr bwMode="auto">
          <a:xfrm>
            <a:off x="9358118" y="5091690"/>
            <a:ext cx="1457520" cy="897065"/>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600" dirty="0">
                <a:solidFill>
                  <a:schemeClr val="bg1"/>
                </a:solidFill>
                <a:latin typeface="Arial" pitchFamily="34" charset="0"/>
              </a:rPr>
              <a:t>Code lists</a:t>
            </a:r>
            <a:endParaRPr kumimoji="0" lang="en-GB" sz="2600" b="0" i="0" u="none" strike="noStrike" cap="none" normalizeH="0" baseline="0" dirty="0">
              <a:ln>
                <a:noFill/>
              </a:ln>
              <a:solidFill>
                <a:schemeClr val="bg1"/>
              </a:solidFill>
              <a:effectLst/>
              <a:latin typeface="Arial" pitchFamily="34" charset="0"/>
            </a:endParaRPr>
          </a:p>
        </p:txBody>
      </p:sp>
      <p:sp>
        <p:nvSpPr>
          <p:cNvPr id="40" name="Oval 39">
            <a:extLst>
              <a:ext uri="{FF2B5EF4-FFF2-40B4-BE49-F238E27FC236}">
                <a16:creationId xmlns:a16="http://schemas.microsoft.com/office/drawing/2014/main" id="{A851DE54-67C7-C94A-8EC7-43D372B18557}"/>
              </a:ext>
            </a:extLst>
          </p:cNvPr>
          <p:cNvSpPr/>
          <p:nvPr/>
        </p:nvSpPr>
        <p:spPr bwMode="auto">
          <a:xfrm>
            <a:off x="4646923" y="5431235"/>
            <a:ext cx="1314856"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Time</a:t>
            </a:r>
          </a:p>
        </p:txBody>
      </p:sp>
      <p:sp>
        <p:nvSpPr>
          <p:cNvPr id="41" name="Oval 40">
            <a:extLst>
              <a:ext uri="{FF2B5EF4-FFF2-40B4-BE49-F238E27FC236}">
                <a16:creationId xmlns:a16="http://schemas.microsoft.com/office/drawing/2014/main" id="{59BA26E7-C590-604F-8427-7A5079337DB5}"/>
              </a:ext>
            </a:extLst>
          </p:cNvPr>
          <p:cNvSpPr/>
          <p:nvPr/>
        </p:nvSpPr>
        <p:spPr bwMode="auto">
          <a:xfrm>
            <a:off x="9119304" y="3297570"/>
            <a:ext cx="1698948" cy="73231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Assets</a:t>
            </a:r>
          </a:p>
        </p:txBody>
      </p:sp>
      <p:sp>
        <p:nvSpPr>
          <p:cNvPr id="42" name="Oval 41">
            <a:extLst>
              <a:ext uri="{FF2B5EF4-FFF2-40B4-BE49-F238E27FC236}">
                <a16:creationId xmlns:a16="http://schemas.microsoft.com/office/drawing/2014/main" id="{221F4508-0332-6149-BE13-E2EA6E4974A7}"/>
              </a:ext>
            </a:extLst>
          </p:cNvPr>
          <p:cNvSpPr/>
          <p:nvPr/>
        </p:nvSpPr>
        <p:spPr bwMode="auto">
          <a:xfrm>
            <a:off x="3315595" y="2747840"/>
            <a:ext cx="2838087" cy="569356"/>
          </a:xfrm>
          <a:prstGeom prst="ellipse">
            <a:avLst/>
          </a:prstGeom>
          <a:solidFill>
            <a:srgbClr val="E1635B"/>
          </a:solidFill>
          <a:ln w="9525" cap="flat" cmpd="sng" algn="ctr">
            <a:solidFill>
              <a:srgbClr val="E1635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600" b="0" i="0" u="none" strike="noStrike" cap="none" normalizeH="0" baseline="0" dirty="0">
                <a:ln>
                  <a:noFill/>
                </a:ln>
                <a:solidFill>
                  <a:schemeClr val="bg1"/>
                </a:solidFill>
                <a:effectLst/>
                <a:latin typeface="Arial" pitchFamily="34" charset="0"/>
              </a:rPr>
              <a:t>Publications</a:t>
            </a:r>
          </a:p>
        </p:txBody>
      </p:sp>
      <p:cxnSp>
        <p:nvCxnSpPr>
          <p:cNvPr id="20" name="Curved Connector 19">
            <a:extLst>
              <a:ext uri="{FF2B5EF4-FFF2-40B4-BE49-F238E27FC236}">
                <a16:creationId xmlns:a16="http://schemas.microsoft.com/office/drawing/2014/main" id="{114FD4CA-FFC5-7249-BE5F-D4DE66E63C96}"/>
              </a:ext>
            </a:extLst>
          </p:cNvPr>
          <p:cNvCxnSpPr>
            <a:cxnSpLocks/>
            <a:stCxn id="36" idx="0"/>
          </p:cNvCxnSpPr>
          <p:nvPr/>
        </p:nvCxnSpPr>
        <p:spPr bwMode="auto">
          <a:xfrm rot="5400000" flipH="1" flipV="1">
            <a:off x="6944841" y="3120073"/>
            <a:ext cx="1017756" cy="63986"/>
          </a:xfrm>
          <a:prstGeom prst="curvedConnector3">
            <a:avLst>
              <a:gd name="adj1" fmla="val 50000"/>
            </a:avLst>
          </a:prstGeom>
          <a:noFill/>
          <a:ln w="28575" cap="flat" cmpd="sng" algn="ctr">
            <a:solidFill>
              <a:srgbClr val="E1635B"/>
            </a:solidFill>
            <a:prstDash val="dash"/>
            <a:round/>
            <a:headEnd type="none" w="med" len="med"/>
            <a:tailEnd type="triangle"/>
          </a:ln>
          <a:effectLst/>
        </p:spPr>
      </p:cxnSp>
      <p:cxnSp>
        <p:nvCxnSpPr>
          <p:cNvPr id="24" name="Curved Connector 23">
            <a:extLst>
              <a:ext uri="{FF2B5EF4-FFF2-40B4-BE49-F238E27FC236}">
                <a16:creationId xmlns:a16="http://schemas.microsoft.com/office/drawing/2014/main" id="{7D33233A-09B0-B545-B44A-23009ED2B758}"/>
              </a:ext>
            </a:extLst>
          </p:cNvPr>
          <p:cNvCxnSpPr>
            <a:cxnSpLocks/>
            <a:stCxn id="36" idx="4"/>
            <a:endCxn id="40" idx="7"/>
          </p:cNvCxnSpPr>
          <p:nvPr/>
        </p:nvCxnSpPr>
        <p:spPr bwMode="auto">
          <a:xfrm rot="5400000">
            <a:off x="6077168" y="4170056"/>
            <a:ext cx="1036615" cy="1652503"/>
          </a:xfrm>
          <a:prstGeom prst="curvedConnector3">
            <a:avLst>
              <a:gd name="adj1" fmla="val 50000"/>
            </a:avLst>
          </a:prstGeom>
          <a:noFill/>
          <a:ln w="28575" cap="flat" cmpd="sng" algn="ctr">
            <a:solidFill>
              <a:srgbClr val="E1635B"/>
            </a:solidFill>
            <a:prstDash val="dash"/>
            <a:round/>
            <a:headEnd type="none" w="med" len="med"/>
            <a:tailEnd type="triangle"/>
          </a:ln>
          <a:effectLst/>
        </p:spPr>
      </p:cxnSp>
      <p:cxnSp>
        <p:nvCxnSpPr>
          <p:cNvPr id="29" name="Curved Connector 28">
            <a:extLst>
              <a:ext uri="{FF2B5EF4-FFF2-40B4-BE49-F238E27FC236}">
                <a16:creationId xmlns:a16="http://schemas.microsoft.com/office/drawing/2014/main" id="{9AC08E03-D08C-6B44-9F5D-767FF74B6BD5}"/>
              </a:ext>
            </a:extLst>
          </p:cNvPr>
          <p:cNvCxnSpPr>
            <a:cxnSpLocks/>
            <a:stCxn id="36" idx="5"/>
            <a:endCxn id="30" idx="7"/>
          </p:cNvCxnSpPr>
          <p:nvPr/>
        </p:nvCxnSpPr>
        <p:spPr bwMode="auto">
          <a:xfrm rot="16200000" flipH="1">
            <a:off x="7912284" y="4525103"/>
            <a:ext cx="840590" cy="507074"/>
          </a:xfrm>
          <a:prstGeom prst="curvedConnector3">
            <a:avLst>
              <a:gd name="adj1" fmla="val 50000"/>
            </a:avLst>
          </a:prstGeom>
          <a:noFill/>
          <a:ln w="28575" cap="flat" cmpd="sng" algn="ctr">
            <a:solidFill>
              <a:srgbClr val="E1635B"/>
            </a:solidFill>
            <a:prstDash val="dash"/>
            <a:round/>
            <a:headEnd type="none" w="med" len="med"/>
            <a:tailEnd type="triangle"/>
          </a:ln>
          <a:effectLst/>
        </p:spPr>
      </p:cxnSp>
      <p:cxnSp>
        <p:nvCxnSpPr>
          <p:cNvPr id="31" name="Curved Connector 30">
            <a:extLst>
              <a:ext uri="{FF2B5EF4-FFF2-40B4-BE49-F238E27FC236}">
                <a16:creationId xmlns:a16="http://schemas.microsoft.com/office/drawing/2014/main" id="{379C77B8-44EA-9840-973E-13C7040BE13D}"/>
              </a:ext>
            </a:extLst>
          </p:cNvPr>
          <p:cNvCxnSpPr>
            <a:cxnSpLocks/>
            <a:stCxn id="33" idx="1"/>
            <a:endCxn id="28" idx="4"/>
          </p:cNvCxnSpPr>
          <p:nvPr/>
        </p:nvCxnSpPr>
        <p:spPr bwMode="auto">
          <a:xfrm rot="16200000" flipV="1">
            <a:off x="7495494" y="2749172"/>
            <a:ext cx="1701008" cy="1622252"/>
          </a:xfrm>
          <a:prstGeom prst="curvedConnector3">
            <a:avLst>
              <a:gd name="adj1" fmla="val 50000"/>
            </a:avLst>
          </a:prstGeom>
          <a:noFill/>
          <a:ln w="28575" cap="flat" cmpd="sng" algn="ctr">
            <a:solidFill>
              <a:srgbClr val="E1635B"/>
            </a:solidFill>
            <a:prstDash val="dash"/>
            <a:round/>
            <a:headEnd type="none" w="med" len="med"/>
            <a:tailEnd type="triangle"/>
          </a:ln>
          <a:effectLst/>
        </p:spPr>
      </p:cxnSp>
      <p:cxnSp>
        <p:nvCxnSpPr>
          <p:cNvPr id="34" name="Curved Connector 33">
            <a:extLst>
              <a:ext uri="{FF2B5EF4-FFF2-40B4-BE49-F238E27FC236}">
                <a16:creationId xmlns:a16="http://schemas.microsoft.com/office/drawing/2014/main" id="{1CF519D1-71A5-3647-8A81-1704C95B1836}"/>
              </a:ext>
            </a:extLst>
          </p:cNvPr>
          <p:cNvCxnSpPr>
            <a:cxnSpLocks/>
            <a:stCxn id="41" idx="0"/>
            <a:endCxn id="28" idx="6"/>
          </p:cNvCxnSpPr>
          <p:nvPr/>
        </p:nvCxnSpPr>
        <p:spPr bwMode="auto">
          <a:xfrm rot="16200000" flipV="1">
            <a:off x="9072435" y="2401227"/>
            <a:ext cx="931873" cy="860814"/>
          </a:xfrm>
          <a:prstGeom prst="curvedConnector2">
            <a:avLst/>
          </a:prstGeom>
          <a:noFill/>
          <a:ln w="28575" cap="flat" cmpd="sng" algn="ctr">
            <a:solidFill>
              <a:srgbClr val="E1635B"/>
            </a:solidFill>
            <a:prstDash val="dash"/>
            <a:round/>
            <a:headEnd type="none" w="med" len="med"/>
            <a:tailEnd type="triangle"/>
          </a:ln>
          <a:effectLst/>
        </p:spPr>
      </p:cxnSp>
      <p:cxnSp>
        <p:nvCxnSpPr>
          <p:cNvPr id="39" name="Curved Connector 38">
            <a:extLst>
              <a:ext uri="{FF2B5EF4-FFF2-40B4-BE49-F238E27FC236}">
                <a16:creationId xmlns:a16="http://schemas.microsoft.com/office/drawing/2014/main" id="{78AA7D13-C21D-2748-BADD-41AE3E8DD6E0}"/>
              </a:ext>
            </a:extLst>
          </p:cNvPr>
          <p:cNvCxnSpPr>
            <a:cxnSpLocks/>
            <a:stCxn id="26" idx="2"/>
            <a:endCxn id="25" idx="7"/>
          </p:cNvCxnSpPr>
          <p:nvPr/>
        </p:nvCxnSpPr>
        <p:spPr bwMode="auto">
          <a:xfrm rot="10800000" flipV="1">
            <a:off x="5899517" y="2520444"/>
            <a:ext cx="4338106" cy="2175036"/>
          </a:xfrm>
          <a:prstGeom prst="curvedConnector2">
            <a:avLst/>
          </a:prstGeom>
          <a:noFill/>
          <a:ln w="28575" cap="flat" cmpd="sng" algn="ctr">
            <a:solidFill>
              <a:srgbClr val="E1635B"/>
            </a:solidFill>
            <a:prstDash val="dash"/>
            <a:round/>
            <a:headEnd type="none" w="med" len="med"/>
            <a:tailEnd type="triangle"/>
          </a:ln>
          <a:effectLst/>
        </p:spPr>
      </p:cxnSp>
      <p:cxnSp>
        <p:nvCxnSpPr>
          <p:cNvPr id="43" name="Curved Connector 42">
            <a:extLst>
              <a:ext uri="{FF2B5EF4-FFF2-40B4-BE49-F238E27FC236}">
                <a16:creationId xmlns:a16="http://schemas.microsoft.com/office/drawing/2014/main" id="{93BE6B70-C83A-9745-9DBF-3A17F562BF40}"/>
              </a:ext>
            </a:extLst>
          </p:cNvPr>
          <p:cNvCxnSpPr>
            <a:cxnSpLocks/>
            <a:stCxn id="28" idx="2"/>
            <a:endCxn id="42" idx="0"/>
          </p:cNvCxnSpPr>
          <p:nvPr/>
        </p:nvCxnSpPr>
        <p:spPr bwMode="auto">
          <a:xfrm rot="10800000" flipV="1">
            <a:off x="4734639" y="2365696"/>
            <a:ext cx="1227140" cy="382143"/>
          </a:xfrm>
          <a:prstGeom prst="curvedConnector2">
            <a:avLst/>
          </a:prstGeom>
          <a:noFill/>
          <a:ln w="28575" cap="flat" cmpd="sng" algn="ctr">
            <a:solidFill>
              <a:srgbClr val="E1635B"/>
            </a:solidFill>
            <a:prstDash val="dash"/>
            <a:round/>
            <a:headEnd type="none" w="med" len="med"/>
            <a:tailEnd type="triangle"/>
          </a:ln>
          <a:effectLst/>
        </p:spPr>
      </p:cxnSp>
      <p:cxnSp>
        <p:nvCxnSpPr>
          <p:cNvPr id="45" name="Curved Connector 44">
            <a:extLst>
              <a:ext uri="{FF2B5EF4-FFF2-40B4-BE49-F238E27FC236}">
                <a16:creationId xmlns:a16="http://schemas.microsoft.com/office/drawing/2014/main" id="{1A4AEDD0-DBCC-CB4B-BAC3-064958D534E3}"/>
              </a:ext>
            </a:extLst>
          </p:cNvPr>
          <p:cNvCxnSpPr>
            <a:cxnSpLocks/>
            <a:stCxn id="28" idx="3"/>
            <a:endCxn id="37" idx="6"/>
          </p:cNvCxnSpPr>
          <p:nvPr/>
        </p:nvCxnSpPr>
        <p:spPr bwMode="auto">
          <a:xfrm rot="5400000">
            <a:off x="5405361" y="2983776"/>
            <a:ext cx="1391933" cy="642400"/>
          </a:xfrm>
          <a:prstGeom prst="curvedConnector2">
            <a:avLst/>
          </a:prstGeom>
          <a:noFill/>
          <a:ln w="28575" cap="flat" cmpd="sng" algn="ctr">
            <a:solidFill>
              <a:srgbClr val="E1635B"/>
            </a:solidFill>
            <a:prstDash val="dash"/>
            <a:round/>
            <a:headEnd type="none" w="med" len="med"/>
            <a:tailEnd type="triangle"/>
          </a:ln>
          <a:effectLst/>
        </p:spPr>
      </p:cxnSp>
      <p:cxnSp>
        <p:nvCxnSpPr>
          <p:cNvPr id="51" name="Curved Connector 50">
            <a:extLst>
              <a:ext uri="{FF2B5EF4-FFF2-40B4-BE49-F238E27FC236}">
                <a16:creationId xmlns:a16="http://schemas.microsoft.com/office/drawing/2014/main" id="{21FB3661-36C1-4848-94AE-E581BBD458F5}"/>
              </a:ext>
            </a:extLst>
          </p:cNvPr>
          <p:cNvCxnSpPr>
            <a:cxnSpLocks/>
            <a:stCxn id="41" idx="6"/>
            <a:endCxn id="38" idx="6"/>
          </p:cNvCxnSpPr>
          <p:nvPr/>
        </p:nvCxnSpPr>
        <p:spPr bwMode="auto">
          <a:xfrm flipH="1">
            <a:off x="10815638" y="3663728"/>
            <a:ext cx="2614" cy="1876495"/>
          </a:xfrm>
          <a:prstGeom prst="curvedConnector3">
            <a:avLst>
              <a:gd name="adj1" fmla="val -8745218"/>
            </a:avLst>
          </a:prstGeom>
          <a:noFill/>
          <a:ln w="28575" cap="flat" cmpd="sng" algn="ctr">
            <a:solidFill>
              <a:srgbClr val="E1635B"/>
            </a:solidFill>
            <a:prstDash val="dash"/>
            <a:round/>
            <a:headEnd type="none" w="med" len="med"/>
            <a:tailEnd type="triangle"/>
          </a:ln>
          <a:effectLst/>
        </p:spPr>
      </p:cxnSp>
    </p:spTree>
    <p:extLst>
      <p:ext uri="{BB962C8B-B14F-4D97-AF65-F5344CB8AC3E}">
        <p14:creationId xmlns:p14="http://schemas.microsoft.com/office/powerpoint/2010/main" val="51052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Technologies - Linked Open Vocabularies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8</a:t>
            </a:fld>
            <a:endParaRPr lang="es-ES" dirty="0">
              <a:solidFill>
                <a:srgbClr val="FFFFFF"/>
              </a:solidFill>
            </a:endParaRPr>
          </a:p>
        </p:txBody>
      </p:sp>
      <p:sp>
        <p:nvSpPr>
          <p:cNvPr id="4" name="Content Placeholder 3"/>
          <p:cNvSpPr>
            <a:spLocks noGrp="1"/>
          </p:cNvSpPr>
          <p:nvPr>
            <p:ph idx="1"/>
          </p:nvPr>
        </p:nvSpPr>
        <p:spPr>
          <a:xfrm>
            <a:off x="614363" y="720970"/>
            <a:ext cx="4841557" cy="5603631"/>
          </a:xfrm>
        </p:spPr>
        <p:txBody>
          <a:bodyPr anchor="ctr"/>
          <a:lstStyle/>
          <a:p>
            <a:pPr marL="342900" lvl="1" indent="-342900">
              <a:spcAft>
                <a:spcPts val="600"/>
              </a:spcAft>
              <a:buFont typeface="Wingdings" charset="2"/>
              <a:buChar char="§"/>
            </a:pPr>
            <a:r>
              <a:rPr lang="en-GB" sz="2200" b="1" dirty="0"/>
              <a:t>Mission: promote and facilitate the </a:t>
            </a:r>
            <a:r>
              <a:rPr lang="en-GB" sz="2200" b="1" dirty="0">
                <a:solidFill>
                  <a:srgbClr val="234A94"/>
                </a:solidFill>
              </a:rPr>
              <a:t>reuse </a:t>
            </a:r>
            <a:r>
              <a:rPr lang="en-GB" sz="2200" b="1" dirty="0"/>
              <a:t>of </a:t>
            </a:r>
            <a:r>
              <a:rPr lang="en-GB" sz="2200" b="1" dirty="0">
                <a:solidFill>
                  <a:srgbClr val="234A94"/>
                </a:solidFill>
              </a:rPr>
              <a:t>well documented </a:t>
            </a:r>
            <a:r>
              <a:rPr lang="en-GB" sz="2200" b="1" dirty="0"/>
              <a:t>vocabularies in the Linked Data ecosystem</a:t>
            </a:r>
          </a:p>
          <a:p>
            <a:pPr marL="342900" lvl="1" indent="-342900">
              <a:spcAft>
                <a:spcPts val="600"/>
              </a:spcAft>
              <a:buFont typeface="Wingdings" charset="2"/>
              <a:buChar char="§"/>
            </a:pPr>
            <a:endParaRPr lang="en-US" sz="2200" b="1" dirty="0"/>
          </a:p>
          <a:p>
            <a:pPr>
              <a:spcAft>
                <a:spcPts val="600"/>
              </a:spcAft>
            </a:pPr>
            <a:r>
              <a:rPr lang="en-US" sz="2000" dirty="0"/>
              <a:t>Vocabularies registry and index</a:t>
            </a:r>
          </a:p>
          <a:p>
            <a:pPr lvl="1">
              <a:spcAft>
                <a:spcPts val="600"/>
              </a:spcAft>
            </a:pPr>
            <a:r>
              <a:rPr lang="en-US" sz="1600" dirty="0">
                <a:hlinkClick r:id="rId3"/>
              </a:rPr>
              <a:t>http://lov.linkeddata.es/</a:t>
            </a:r>
            <a:endParaRPr lang="en-US" sz="1600" dirty="0"/>
          </a:p>
          <a:p>
            <a:pPr>
              <a:spcAft>
                <a:spcPts val="600"/>
              </a:spcAft>
            </a:pPr>
            <a:r>
              <a:rPr lang="en-US" sz="2000" dirty="0" err="1"/>
              <a:t>Datalift</a:t>
            </a:r>
            <a:r>
              <a:rPr lang="en-US" sz="2000" dirty="0"/>
              <a:t> (original project) </a:t>
            </a:r>
          </a:p>
          <a:p>
            <a:pPr lvl="1">
              <a:spcAft>
                <a:spcPts val="600"/>
              </a:spcAft>
            </a:pPr>
            <a:r>
              <a:rPr lang="en-US" sz="1600" dirty="0">
                <a:hlinkClick r:id="rId4"/>
              </a:rPr>
              <a:t>http://datalift.org/</a:t>
            </a:r>
            <a:r>
              <a:rPr lang="en-US" sz="1600" dirty="0"/>
              <a:t> </a:t>
            </a:r>
          </a:p>
          <a:p>
            <a:pPr>
              <a:spcAft>
                <a:spcPts val="600"/>
              </a:spcAft>
            </a:pPr>
            <a:r>
              <a:rPr lang="en-US" sz="2000" dirty="0"/>
              <a:t>Started at 2011</a:t>
            </a:r>
          </a:p>
          <a:p>
            <a:pPr>
              <a:spcAft>
                <a:spcPts val="600"/>
              </a:spcAft>
            </a:pPr>
            <a:r>
              <a:rPr lang="en-US" sz="2000" dirty="0"/>
              <a:t>Hosted by OEG</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74637" y="720969"/>
            <a:ext cx="4916530" cy="5657850"/>
          </a:xfrm>
          <a:prstGeom prst="rect">
            <a:avLst/>
          </a:prstGeom>
          <a:effectLst>
            <a:outerShdw blurRad="50800" dist="38100" dir="2700000" algn="tl" rotWithShape="0">
              <a:prstClr val="black">
                <a:alpha val="40000"/>
              </a:prstClr>
            </a:outerShdw>
          </a:effectLst>
        </p:spPr>
      </p:pic>
      <p:pic>
        <p:nvPicPr>
          <p:cNvPr id="6" name="Picture 4" descr="http://lov.okfn.org/img/partners/datalif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58999" y="4240588"/>
            <a:ext cx="523742" cy="6484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logo_grand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22276" y="5430500"/>
            <a:ext cx="1135424" cy="798321"/>
          </a:xfrm>
          <a:prstGeom prst="rect">
            <a:avLst/>
          </a:prstGeom>
          <a:noFill/>
          <a:ln w="9525">
            <a:noFill/>
            <a:miter lim="800000"/>
            <a:headEnd/>
            <a:tailEnd/>
          </a:ln>
        </p:spPr>
      </p:pic>
    </p:spTree>
    <p:extLst>
      <p:ext uri="{BB962C8B-B14F-4D97-AF65-F5344CB8AC3E}">
        <p14:creationId xmlns:p14="http://schemas.microsoft.com/office/powerpoint/2010/main" val="125270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Vocabs</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9</a:t>
            </a:fld>
            <a:endParaRPr lang="es-ES" dirty="0">
              <a:solidFill>
                <a:srgbClr val="FFFFFF"/>
              </a:solidFill>
            </a:endParaRPr>
          </a:p>
        </p:txBody>
      </p:sp>
      <p:pic>
        <p:nvPicPr>
          <p:cNvPr id="5" name="Picture 4"/>
          <p:cNvPicPr>
            <a:picLocks noChangeAspect="1"/>
          </p:cNvPicPr>
          <p:nvPr/>
        </p:nvPicPr>
        <p:blipFill>
          <a:blip r:embed="rId2"/>
          <a:stretch>
            <a:fillRect/>
          </a:stretch>
        </p:blipFill>
        <p:spPr>
          <a:xfrm>
            <a:off x="3358334" y="501816"/>
            <a:ext cx="5475331" cy="6050366"/>
          </a:xfrm>
          <a:prstGeom prst="rect">
            <a:avLst/>
          </a:prstGeom>
          <a:effectLst>
            <a:outerShdw blurRad="50800" dist="38100" dir="2700000" algn="tl" rotWithShape="0">
              <a:prstClr val="black">
                <a:alpha val="40000"/>
              </a:prstClr>
            </a:outerShdw>
          </a:effectLst>
        </p:spPr>
      </p:pic>
      <p:sp>
        <p:nvSpPr>
          <p:cNvPr id="12" name="Rectangle 11"/>
          <p:cNvSpPr/>
          <p:nvPr/>
        </p:nvSpPr>
        <p:spPr bwMode="auto">
          <a:xfrm>
            <a:off x="3459679" y="2291938"/>
            <a:ext cx="4013859" cy="3111336"/>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
        <p:nvSpPr>
          <p:cNvPr id="14" name="Rectangle 13"/>
          <p:cNvSpPr/>
          <p:nvPr/>
        </p:nvSpPr>
        <p:spPr bwMode="auto">
          <a:xfrm>
            <a:off x="4003964" y="608691"/>
            <a:ext cx="619497" cy="329460"/>
          </a:xfrm>
          <a:prstGeom prst="rect">
            <a:avLst/>
          </a:prstGeom>
          <a:noFill/>
          <a:ln w="57150" cap="flat" cmpd="sng" algn="ctr">
            <a:solidFill>
              <a:srgbClr val="E6550D"/>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dirty="0">
              <a:solidFill>
                <a:schemeClr val="bg1"/>
              </a:solidFill>
              <a:latin typeface="Arial" pitchFamily="34" charset="0"/>
            </a:endParaRPr>
          </a:p>
        </p:txBody>
      </p:sp>
    </p:spTree>
    <p:extLst>
      <p:ext uri="{BB962C8B-B14F-4D97-AF65-F5344CB8AC3E}">
        <p14:creationId xmlns:p14="http://schemas.microsoft.com/office/powerpoint/2010/main" val="1576962501"/>
      </p:ext>
    </p:extLst>
  </p:cSld>
  <p:clrMapOvr>
    <a:masterClrMapping/>
  </p:clrMapOvr>
</p:sld>
</file>

<file path=ppt/theme/theme1.xml><?xml version="1.0" encoding="utf-8"?>
<a:theme xmlns:a="http://schemas.openxmlformats.org/drawingml/2006/main" name="Template_Project">
  <a:themeElements>
    <a:clrScheme name="Custom 17">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late_Projec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Template_Projec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_Projec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_Projec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_Projec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_Projec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_Projec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_Projec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2884</TotalTime>
  <Words>625</Words>
  <Application>Microsoft Macintosh PowerPoint</Application>
  <PresentationFormat>Widescreen</PresentationFormat>
  <Paragraphs>158</Paragraphs>
  <Slides>19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.AppleSystemUIFont</vt:lpstr>
      <vt:lpstr>Arial</vt:lpstr>
      <vt:lpstr>Calibri</vt:lpstr>
      <vt:lpstr>Courier New</vt:lpstr>
      <vt:lpstr>Helvetica</vt:lpstr>
      <vt:lpstr>Helvetica Neue</vt:lpstr>
      <vt:lpstr>Verdana</vt:lpstr>
      <vt:lpstr>Wingdings</vt:lpstr>
      <vt:lpstr>Zapf Dingbats</vt:lpstr>
      <vt:lpstr>Template_Project</vt:lpstr>
      <vt:lpstr>PowerPoint Presentation</vt:lpstr>
      <vt:lpstr>PowerPoint Presentation</vt:lpstr>
      <vt:lpstr>Why</vt:lpstr>
      <vt:lpstr>Why</vt:lpstr>
      <vt:lpstr>Why</vt:lpstr>
      <vt:lpstr>Why</vt:lpstr>
      <vt:lpstr>Why</vt:lpstr>
      <vt:lpstr>Current Technologies - Linked Open Vocabularies</vt:lpstr>
      <vt:lpstr>Features - Vocabs</vt:lpstr>
      <vt:lpstr>Information about vocabularies</vt:lpstr>
      <vt:lpstr>Features – Terms</vt:lpstr>
      <vt:lpstr>Search terms</vt:lpstr>
      <vt:lpstr>Features – Provide data</vt:lpstr>
      <vt:lpstr>Data &amp; API</vt:lpstr>
      <vt:lpstr>Features – Suggest vocabs</vt:lpstr>
      <vt:lpstr>Suggestions &amp; Quality checking</vt:lpstr>
      <vt:lpstr>Other registries</vt:lpstr>
      <vt:lpstr>Current and future work</vt:lpstr>
      <vt:lpstr>Thanks!</vt:lpstr>
    </vt:vector>
  </TitlesOfParts>
  <Company>Universidad Politecnica de Madrid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Olga Ximena Giraldo Pasmin</dc:creator>
  <cp:lastModifiedBy>mpoveda</cp:lastModifiedBy>
  <cp:revision>317</cp:revision>
  <dcterms:created xsi:type="dcterms:W3CDTF">2016-05-24T13:28:38Z</dcterms:created>
  <dcterms:modified xsi:type="dcterms:W3CDTF">2023-10-17T09:22:05Z</dcterms:modified>
</cp:coreProperties>
</file>